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4" r:id="rId3"/>
    <p:sldId id="270" r:id="rId4"/>
    <p:sldId id="269" r:id="rId5"/>
    <p:sldId id="272" r:id="rId6"/>
    <p:sldId id="259" r:id="rId7"/>
    <p:sldId id="262" r:id="rId8"/>
    <p:sldId id="266" r:id="rId9"/>
    <p:sldId id="271" r:id="rId10"/>
    <p:sldId id="275" r:id="rId11"/>
    <p:sldId id="27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>
        <p:scale>
          <a:sx n="106" d="100"/>
          <a:sy n="106" d="100"/>
        </p:scale>
        <p:origin x="-636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7784E8-2265-02C2-4241-98338BB616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81C655F2-C11D-96D0-ABD1-EF439839AF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60DF4B-B4F9-E8E6-4F6A-94BEC32E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62D794F-5A89-D0BC-AC40-49934D7F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B24E7A6-358F-79E3-A38B-D90B061F3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4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37CADA3-BBC7-C649-CEFA-ADD89096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28CB617-17E1-4CD0-8C8B-B7DAC2D2E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2E74A07-3055-396D-D1C4-7028FA0F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4FE8A7E-5A51-5001-5651-AFDE0415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FEC6E1D-F6FA-137F-B80C-2031682A9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39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498F152-E18F-1BC3-3E97-D964594BF1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6719692-0881-8825-8E0C-01A2BEB46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53B351E-9F14-85FE-BFAE-9DEDEF06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8F2A13D-BAD1-FF43-5E09-EAF7AE46B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3D58483-E6CB-722B-FE03-7CE19C6A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1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707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ED136B-2978-3CB9-2BC2-22C0BF26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C184BB1-C9FF-C1C4-3E95-EC9F20AAB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6CCB484-D0CE-02FE-9A99-1F4016A4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C3FB54-593F-4BA7-A484-9D8284B9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DB8334B-0A2B-3051-6D45-683984061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12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FDF7AE-CE0F-0A1A-C09B-07E05A3D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13EE6EA-FD33-0033-E763-BB95BC231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0897A0E-E3DF-E875-A9E6-9E3D0447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C95CDCB-68DB-50FC-F036-0DEE2599D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E3D6107-D028-1335-5641-47DB0A26E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98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2E9CE9-1F36-A420-9400-C16C76064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D68D705-F75B-065D-D0F6-C0604C376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A9E6DD1-09DD-18E7-98BB-8C2ED640C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B119BAA-88C8-E6B4-55A7-54CC58FA0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5FE4DF2-13CC-5BF8-37F3-20273FA12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5A8186A-8854-2103-64C1-B25B35F3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75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2E18A3-E74F-9887-2B52-78793EDA9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BAA4D74-5729-CC80-DB20-3797CAF21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837FB1A-B2DF-6F15-72CC-A29E23DDB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0036DE2-A87E-9BE3-A3FF-DFBA11559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56B9432-203E-CE26-E7F5-C512CECA4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F482983C-7838-533B-D12C-49613C330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E424020-25F6-4E00-C666-13A2118C1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F6AB1D5-D34D-D338-C5C1-054E45CB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08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D3FDA52-AEE6-CDCC-1AB8-41DDB576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E5298C8-D36F-D48B-899E-8D494D9DE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69408704-7E05-43F2-853C-15B86EDCA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1F03263-CAF6-99E0-7E80-E6C284795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99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2E0D4CB-3686-0F7F-1F01-85C22B256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1D1A174-6070-D33E-6518-C964E4549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D819113-30BF-33CC-7801-2ED26A21C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16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2AFB34-29BF-4F6D-5D5A-FF95DDEB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E4BBE28-F5D6-DDBF-B349-3119F6205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FD62E6E-0731-4608-DAB5-67B20AF90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0BDBE60-15D3-A741-FA2F-787F0472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0586330-0154-0B9E-9685-41F90C5C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8A2592A-B54D-8085-3837-C5E2DCBA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7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BB8B27-F8F1-11CB-F642-4D23962C3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0042545-5C96-0963-673F-7F8C36BABA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A559221-95B5-A2FF-8792-903514831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249014F-06AE-0373-4D25-FD07CAE5A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7850511-42C0-91EC-F12A-B0DBCE65A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93FCC70-DD40-7497-1C75-57CBF16B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7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3B220F-5FA3-31D6-ED9A-BFDEAF065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6E47B3B-ADC1-3828-1C72-63896FF0A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5A38832-4694-74BC-EFAC-0025DEAE10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A151A-37D7-4EB1-ABFD-75F0EE9EEBE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BE1FE92-C10A-5ADE-DBD6-A137CED33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B19C35D-18B7-DDBF-2735-FA5E20CF4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DDA6E-C502-412F-A53A-458B696CE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5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minfin.gov.ru/ru/perfomance/budget/social_tools/social_order/dop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1EB902-108D-9CB2-67A6-2777BDCBF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395" y="636104"/>
            <a:ext cx="10515600" cy="5836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800" b="1" noProof="1">
                <a:solidFill>
                  <a:srgbClr val="FF0000"/>
                </a:solidFill>
              </a:rPr>
              <a:t>Внедрение механизма социального заказа при реализации услуг по дополнительному образованию детей во Владимирской </a:t>
            </a:r>
            <a:r>
              <a:rPr lang="ru-RU" sz="3800" b="1" noProof="1" smtClean="0">
                <a:solidFill>
                  <a:srgbClr val="FF0000"/>
                </a:solidFill>
              </a:rPr>
              <a:t>области</a:t>
            </a:r>
          </a:p>
          <a:p>
            <a:pPr marL="0" indent="0" algn="ctr">
              <a:buNone/>
            </a:pPr>
            <a:endParaRPr lang="ru-RU" sz="3800" b="1" noProof="1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ru-RU" sz="3800" b="1" noProof="1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b="1" i="1" noProof="1" smtClean="0">
                <a:solidFill>
                  <a:schemeClr val="accent1">
                    <a:lumMod val="75000"/>
                  </a:schemeClr>
                </a:solidFill>
              </a:rPr>
              <a:t>Арлашина Светлана Александровна, </a:t>
            </a:r>
          </a:p>
          <a:p>
            <a:pPr marL="0" indent="0" algn="r">
              <a:buNone/>
            </a:pPr>
            <a:r>
              <a:rPr lang="ru-RU" b="1" i="1" noProof="1" smtClean="0">
                <a:solidFill>
                  <a:schemeClr val="accent1">
                    <a:lumMod val="75000"/>
                  </a:schemeClr>
                </a:solidFill>
              </a:rPr>
              <a:t>первый заместитель Министра образования </a:t>
            </a:r>
          </a:p>
          <a:p>
            <a:pPr marL="0" indent="0" algn="r">
              <a:buNone/>
            </a:pPr>
            <a:r>
              <a:rPr lang="ru-RU" b="1" i="1" noProof="1" smtClean="0">
                <a:solidFill>
                  <a:schemeClr val="accent1">
                    <a:lumMod val="75000"/>
                  </a:schemeClr>
                </a:solidFill>
              </a:rPr>
              <a:t>и молодежной политики Владимирской области</a:t>
            </a:r>
          </a:p>
          <a:p>
            <a:pPr marL="0" indent="0" algn="ctr">
              <a:buNone/>
            </a:pPr>
            <a:endParaRPr lang="ru-RU" sz="3800" b="1" noProof="1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800" b="1" noProof="1" smtClean="0"/>
              <a:t>Владимир, 02.06.2023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3614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Сайт Министерства финансов РФ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hlinkClick r:id="rId2"/>
              </a:rPr>
              <a:t>https://minfin.gov.ru/ru/perfomance/budget/social_tools/social_order/dop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26" y="1284634"/>
            <a:ext cx="9295075" cy="522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2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Контактные данные для консультаций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46151" y="1609094"/>
            <a:ext cx="763789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Вопросы содержания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i="1" dirty="0" smtClean="0"/>
              <a:t>Золотова Екатерина Петровна</a:t>
            </a:r>
            <a:r>
              <a:rPr lang="ru-RU" dirty="0" smtClean="0"/>
              <a:t>, руководитель регионального модельного центра дополнительного образования, (</a:t>
            </a:r>
            <a:r>
              <a:rPr lang="en-US" dirty="0" smtClean="0"/>
              <a:t>4922</a:t>
            </a:r>
            <a:r>
              <a:rPr lang="ru-RU" dirty="0" smtClean="0"/>
              <a:t>)</a:t>
            </a:r>
            <a:r>
              <a:rPr lang="en-US" dirty="0" smtClean="0"/>
              <a:t>777873</a:t>
            </a:r>
            <a:r>
              <a:rPr lang="ru-RU" dirty="0" smtClean="0"/>
              <a:t>, (</a:t>
            </a:r>
            <a:r>
              <a:rPr lang="en-US" dirty="0" smtClean="0"/>
              <a:t>4922</a:t>
            </a:r>
            <a:r>
              <a:rPr lang="ru-RU" dirty="0" smtClean="0"/>
              <a:t>)</a:t>
            </a:r>
            <a:r>
              <a:rPr lang="en-US" dirty="0" smtClean="0"/>
              <a:t>777861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Кудряшова Наталья Александровна</a:t>
            </a:r>
            <a:r>
              <a:rPr lang="ru-RU" dirty="0" smtClean="0"/>
              <a:t>, главный специалист-эксперт отдела общего образования, (4922)777586 (доб. 1121)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Вопросы юридического характера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i="1" dirty="0" smtClean="0"/>
              <a:t>Быкова Любовь Владимировна</a:t>
            </a:r>
            <a:r>
              <a:rPr lang="ru-RU" dirty="0" smtClean="0"/>
              <a:t>, (4922)777641 (доб. 2091)</a:t>
            </a:r>
          </a:p>
          <a:p>
            <a:r>
              <a:rPr lang="ru-RU" b="1" dirty="0" smtClean="0"/>
              <a:t>Вопросы финансирования:</a:t>
            </a:r>
          </a:p>
          <a:p>
            <a:pPr marL="0" indent="0">
              <a:buNone/>
            </a:pPr>
            <a:r>
              <a:rPr lang="ru-RU" i="1" dirty="0" smtClean="0"/>
              <a:t>Калайкова Елена Викторовна</a:t>
            </a:r>
            <a:r>
              <a:rPr lang="ru-RU" dirty="0" smtClean="0"/>
              <a:t>, начальник отдела </a:t>
            </a:r>
            <a:r>
              <a:rPr lang="ru-RU" dirty="0" err="1" smtClean="0"/>
              <a:t>ЭАПиФ</a:t>
            </a:r>
            <a:r>
              <a:rPr lang="ru-RU" dirty="0" smtClean="0"/>
              <a:t>, (4922)777568</a:t>
            </a:r>
            <a:endParaRPr lang="en-US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F1C0616-B6B9-3DDF-93A5-941D40FDD40B}"/>
              </a:ext>
            </a:extLst>
          </p:cNvPr>
          <p:cNvSpPr txBox="1"/>
          <p:nvPr/>
        </p:nvSpPr>
        <p:spPr>
          <a:xfrm>
            <a:off x="9040634" y="1609094"/>
            <a:ext cx="2461592" cy="14003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700" dirty="0"/>
              <a:t>Запись вебинара по формированию (выгрузке) СЗ для каждого МО</a:t>
            </a:r>
          </a:p>
          <a:p>
            <a:pPr algn="ctr"/>
            <a:r>
              <a:rPr lang="ru-RU" sz="1700" dirty="0"/>
              <a:t> в АИС ПФДО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907BC2FE-EE1D-A395-7EA3-E4C83BED1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733" y="3592525"/>
            <a:ext cx="2167393" cy="2167393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303519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594" y="149564"/>
            <a:ext cx="2560650" cy="11766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6794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535"/>
              </a:spcBef>
            </a:pPr>
            <a:r>
              <a:rPr sz="1800" b="1" spc="-15" dirty="0" err="1"/>
              <a:t>Нормативно</a:t>
            </a:r>
            <a:r>
              <a:rPr lang="ru-RU" sz="1800" b="1" spc="-15" dirty="0"/>
              <a:t>-</a:t>
            </a:r>
            <a:r>
              <a:rPr sz="1800" b="1" spc="-20" dirty="0" err="1"/>
              <a:t>правовое</a:t>
            </a:r>
            <a:r>
              <a:rPr sz="1800" b="1" spc="-20" dirty="0"/>
              <a:t> </a:t>
            </a:r>
            <a:r>
              <a:rPr sz="1800" b="1" spc="-15" dirty="0" err="1"/>
              <a:t>регу</a:t>
            </a:r>
            <a:r>
              <a:rPr lang="ru-RU" sz="1800" b="1" spc="-15" dirty="0"/>
              <a:t>л</a:t>
            </a:r>
            <a:r>
              <a:rPr sz="1800" b="1" spc="-15" dirty="0" err="1"/>
              <a:t>ирование</a:t>
            </a:r>
            <a:r>
              <a:rPr sz="1800" b="1" spc="-15" dirty="0"/>
              <a:t> формирования </a:t>
            </a:r>
            <a:r>
              <a:rPr sz="1800" b="1" spc="-785" dirty="0"/>
              <a:t> </a:t>
            </a:r>
            <a:r>
              <a:rPr sz="1800" b="1" spc="-5" dirty="0"/>
              <a:t>социального</a:t>
            </a:r>
            <a:r>
              <a:rPr sz="1800" b="1" spc="-30" dirty="0"/>
              <a:t> </a:t>
            </a:r>
            <a:r>
              <a:rPr sz="1800" b="1" spc="-10" dirty="0"/>
              <a:t>заказа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4594" y="2770044"/>
            <a:ext cx="2891155" cy="16876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z="1300" dirty="0">
              <a:latin typeface="Times New Roman"/>
              <a:cs typeface="Times New Roman"/>
            </a:endParaRPr>
          </a:p>
          <a:p>
            <a:pPr marL="796290" marR="106045" indent="-685800" algn="ctr">
              <a:lnSpc>
                <a:spcPct val="100000"/>
              </a:lnSpc>
              <a:spcBef>
                <a:spcPts val="1135"/>
              </a:spcBef>
            </a:pPr>
            <a:r>
              <a:rPr lang="ru-RU" sz="1200" spc="-5" dirty="0" smtClean="0">
                <a:latin typeface="Times New Roman"/>
                <a:cs typeface="Times New Roman"/>
              </a:rPr>
              <a:t>Правила формирования и утверждения социальных заказов</a:t>
            </a:r>
          </a:p>
          <a:p>
            <a:pPr marL="796290" marR="106045" indent="-685800" algn="ctr">
              <a:lnSpc>
                <a:spcPct val="100000"/>
              </a:lnSpc>
              <a:spcBef>
                <a:spcPts val="1135"/>
              </a:spcBef>
            </a:pPr>
            <a:endParaRPr lang="ru-RU" sz="1200" spc="-5" dirty="0">
              <a:latin typeface="Times New Roman"/>
              <a:cs typeface="Times New Roman"/>
            </a:endParaRPr>
          </a:p>
          <a:p>
            <a:pPr marL="796290" marR="106045" indent="-685800" algn="ctr">
              <a:lnSpc>
                <a:spcPct val="100000"/>
              </a:lnSpc>
              <a:spcBef>
                <a:spcPts val="1135"/>
              </a:spcBef>
            </a:pPr>
            <a:endParaRPr lang="ru-RU" sz="1200" spc="-5" dirty="0" smtClean="0">
              <a:latin typeface="Times New Roman"/>
              <a:cs typeface="Times New Roman"/>
            </a:endParaRPr>
          </a:p>
          <a:p>
            <a:pPr marL="796290" marR="106045" indent="-685800" algn="ctr">
              <a:lnSpc>
                <a:spcPct val="100000"/>
              </a:lnSpc>
              <a:spcBef>
                <a:spcPts val="1135"/>
              </a:spcBef>
            </a:pPr>
            <a:endParaRPr lang="ru-RU" sz="1200" spc="-5" dirty="0" smtClean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6654" y="2789716"/>
            <a:ext cx="2891155" cy="1561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304800" marR="203200" indent="-96520" algn="ctr">
              <a:lnSpc>
                <a:spcPct val="100000"/>
              </a:lnSpc>
              <a:spcBef>
                <a:spcPts val="1135"/>
              </a:spcBef>
            </a:pPr>
            <a:r>
              <a:rPr lang="ru-RU" sz="1200" spc="-5" dirty="0" err="1">
                <a:latin typeface="Times New Roman"/>
                <a:cs typeface="Times New Roman"/>
              </a:rPr>
              <a:t>О</a:t>
            </a:r>
            <a:r>
              <a:rPr sz="1200" spc="-5" dirty="0" err="1" smtClean="0">
                <a:latin typeface="Times New Roman"/>
                <a:cs typeface="Times New Roman"/>
              </a:rPr>
              <a:t>рганы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власти, </a:t>
            </a:r>
            <a:r>
              <a:rPr sz="1200" spc="-10" dirty="0">
                <a:latin typeface="Times New Roman"/>
                <a:cs typeface="Times New Roman"/>
              </a:rPr>
              <a:t>уполномоченные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формирование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 err="1">
                <a:latin typeface="Times New Roman"/>
                <a:cs typeface="Times New Roman"/>
              </a:rPr>
              <a:t>социальных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 err="1" smtClean="0">
                <a:latin typeface="Times New Roman"/>
                <a:cs typeface="Times New Roman"/>
              </a:rPr>
              <a:t>заказов</a:t>
            </a:r>
            <a:endParaRPr lang="ru-RU" sz="1200" spc="-5" dirty="0" smtClean="0">
              <a:latin typeface="Times New Roman"/>
              <a:cs typeface="Times New Roman"/>
            </a:endParaRPr>
          </a:p>
          <a:p>
            <a:pPr marL="304800" marR="203200" indent="-96520" algn="ctr">
              <a:lnSpc>
                <a:spcPct val="100000"/>
              </a:lnSpc>
              <a:spcBef>
                <a:spcPts val="1135"/>
              </a:spcBef>
            </a:pPr>
            <a:endParaRPr lang="ru-RU" sz="1200" spc="-5" dirty="0">
              <a:latin typeface="Times New Roman"/>
              <a:cs typeface="Times New Roman"/>
            </a:endParaRPr>
          </a:p>
          <a:p>
            <a:pPr marL="304800" marR="203200" indent="-96520" algn="ctr">
              <a:lnSpc>
                <a:spcPct val="100000"/>
              </a:lnSpc>
              <a:spcBef>
                <a:spcPts val="1135"/>
              </a:spcBef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0" y="2781764"/>
            <a:ext cx="2893060" cy="15446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2">
            <a:solidFill>
              <a:srgbClr val="00000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414020" marR="317500" indent="-88900">
              <a:lnSpc>
                <a:spcPct val="100000"/>
              </a:lnSpc>
              <a:spcBef>
                <a:spcPts val="525"/>
              </a:spcBef>
            </a:pPr>
            <a:r>
              <a:rPr lang="ru-RU" sz="1200" spc="-10" dirty="0" err="1">
                <a:latin typeface="Times New Roman"/>
                <a:cs typeface="Times New Roman"/>
              </a:rPr>
              <a:t>П</a:t>
            </a:r>
            <a:r>
              <a:rPr sz="1200" spc="-10" dirty="0" err="1" smtClean="0">
                <a:latin typeface="Times New Roman"/>
                <a:cs typeface="Times New Roman"/>
              </a:rPr>
              <a:t>раво</a:t>
            </a:r>
            <a:r>
              <a:rPr sz="1200" spc="-10" dirty="0" smtClean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уполномоченных </a:t>
            </a:r>
            <a:r>
              <a:rPr sz="1200" spc="-5" dirty="0">
                <a:latin typeface="Times New Roman"/>
                <a:cs typeface="Times New Roman"/>
              </a:rPr>
              <a:t>органов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передать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полномочия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отбору</a:t>
            </a:r>
            <a:endParaRPr sz="1200" dirty="0">
              <a:latin typeface="Times New Roman"/>
              <a:cs typeface="Times New Roman"/>
            </a:endParaRPr>
          </a:p>
          <a:p>
            <a:pPr marL="261620" marR="254000" indent="-1270" algn="ctr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исполнителей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услуг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10" dirty="0">
                <a:latin typeface="Times New Roman"/>
                <a:cs typeface="Times New Roman"/>
              </a:rPr>
              <a:t> заключению 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соглашений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целях исполнения </a:t>
            </a:r>
            <a:r>
              <a:rPr sz="1200" dirty="0">
                <a:latin typeface="Times New Roman"/>
                <a:cs typeface="Times New Roman"/>
              </a:rPr>
              <a:t> социальных </a:t>
            </a:r>
            <a:r>
              <a:rPr sz="1200" spc="-5" dirty="0">
                <a:latin typeface="Times New Roman"/>
                <a:cs typeface="Times New Roman"/>
              </a:rPr>
              <a:t>заказов органам власти,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уполномоченным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формирование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dirty="0" err="1">
                <a:latin typeface="Times New Roman"/>
                <a:cs typeface="Times New Roman"/>
              </a:rPr>
              <a:t>социальных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 err="1" smtClean="0">
                <a:latin typeface="Times New Roman"/>
                <a:cs typeface="Times New Roman"/>
              </a:rPr>
              <a:t>заказов</a:t>
            </a:r>
            <a:endParaRPr lang="ru-RU" sz="1200" spc="-5" dirty="0" smtClean="0">
              <a:latin typeface="Times New Roman"/>
              <a:cs typeface="Times New Roman"/>
            </a:endParaRPr>
          </a:p>
          <a:p>
            <a:pPr marL="261620" marR="254000" indent="-1270" algn="ctr"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93872" y="2777582"/>
            <a:ext cx="2891155" cy="164660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278130" marR="271145" indent="287655">
              <a:lnSpc>
                <a:spcPct val="100000"/>
              </a:lnSpc>
            </a:pPr>
            <a:r>
              <a:rPr lang="ru-RU" sz="1200" spc="-5" dirty="0" err="1">
                <a:latin typeface="Times New Roman"/>
                <a:cs typeface="Times New Roman"/>
              </a:rPr>
              <a:t>П</a:t>
            </a:r>
            <a:r>
              <a:rPr sz="1200" spc="-5" dirty="0" err="1" smtClean="0">
                <a:latin typeface="Times New Roman"/>
                <a:cs typeface="Times New Roman"/>
              </a:rPr>
              <a:t>равила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взаимодействия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уполномоченных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органов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органов</a:t>
            </a:r>
            <a:endParaRPr sz="12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власти,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уполномоченных </a:t>
            </a:r>
            <a:r>
              <a:rPr sz="1200" dirty="0">
                <a:latin typeface="Times New Roman"/>
                <a:cs typeface="Times New Roman"/>
              </a:rPr>
              <a:t>на</a:t>
            </a:r>
          </a:p>
          <a:p>
            <a:pPr marL="635" algn="ctr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формирование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 err="1">
                <a:latin typeface="Times New Roman"/>
                <a:cs typeface="Times New Roman"/>
              </a:rPr>
              <a:t>социальных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 err="1" smtClean="0">
                <a:latin typeface="Times New Roman"/>
                <a:cs typeface="Times New Roman"/>
              </a:rPr>
              <a:t>заказов</a:t>
            </a:r>
            <a:endParaRPr lang="ru-RU" sz="1200" spc="-5" dirty="0" smtClean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endParaRPr lang="ru-RU" sz="1200" spc="-5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endParaRPr lang="ru-RU" sz="1200" dirty="0" smtClean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593" y="4676431"/>
            <a:ext cx="2891155" cy="14619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139700" marR="93980" indent="-41275" algn="ctr">
              <a:lnSpc>
                <a:spcPct val="100000"/>
              </a:lnSpc>
            </a:pPr>
            <a:r>
              <a:rPr lang="ru-RU" sz="1200" spc="-30" dirty="0" err="1">
                <a:latin typeface="Times New Roman"/>
                <a:cs typeface="Times New Roman"/>
              </a:rPr>
              <a:t>Ф</a:t>
            </a:r>
            <a:r>
              <a:rPr sz="1200" spc="-30" dirty="0" err="1" smtClean="0">
                <a:latin typeface="Times New Roman"/>
                <a:cs typeface="Times New Roman"/>
              </a:rPr>
              <a:t>орму</a:t>
            </a:r>
            <a:r>
              <a:rPr sz="1200" spc="-30" dirty="0">
                <a:latin typeface="Times New Roman"/>
                <a:cs typeface="Times New Roman"/>
              </a:rPr>
              <a:t>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структуру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социального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заказа</a:t>
            </a:r>
            <a:r>
              <a:rPr sz="1200" dirty="0">
                <a:latin typeface="Times New Roman"/>
                <a:cs typeface="Times New Roman"/>
              </a:rPr>
              <a:t> с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учетом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примерных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формы,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структуры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социального заказа, установленных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Правительством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 err="1">
                <a:latin typeface="Times New Roman"/>
                <a:cs typeface="Times New Roman"/>
              </a:rPr>
              <a:t>Российской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 err="1" smtClean="0">
                <a:latin typeface="Times New Roman"/>
                <a:cs typeface="Times New Roman"/>
              </a:rPr>
              <a:t>Федерации</a:t>
            </a:r>
            <a:endParaRPr lang="ru-RU" sz="1200" spc="-5" dirty="0" smtClean="0">
              <a:latin typeface="Times New Roman"/>
              <a:cs typeface="Times New Roman"/>
            </a:endParaRPr>
          </a:p>
          <a:p>
            <a:pPr marL="139700" marR="93980" indent="-41275" algn="ctr">
              <a:lnSpc>
                <a:spcPct val="100000"/>
              </a:lnSpc>
            </a:pPr>
            <a:endParaRPr lang="ru-RU" sz="1200" dirty="0" smtClean="0">
              <a:latin typeface="Times New Roman"/>
              <a:cs typeface="Times New Roman"/>
            </a:endParaRPr>
          </a:p>
          <a:p>
            <a:pPr marL="139700" marR="93980" indent="-41275" algn="ctr"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86653" y="4696949"/>
            <a:ext cx="2891155" cy="12362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408305" marR="192405" indent="-210820" algn="ctr">
              <a:lnSpc>
                <a:spcPct val="100000"/>
              </a:lnSpc>
              <a:spcBef>
                <a:spcPts val="1135"/>
              </a:spcBef>
            </a:pPr>
            <a:r>
              <a:rPr lang="ru-RU" sz="1200" spc="-5" dirty="0" err="1">
                <a:latin typeface="Times New Roman"/>
                <a:cs typeface="Times New Roman"/>
              </a:rPr>
              <a:t>П</a:t>
            </a:r>
            <a:r>
              <a:rPr sz="1200" spc="-5" dirty="0" err="1" smtClean="0">
                <a:latin typeface="Times New Roman"/>
                <a:cs typeface="Times New Roman"/>
              </a:rPr>
              <a:t>равила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выбора </a:t>
            </a:r>
            <a:r>
              <a:rPr sz="1200" dirty="0">
                <a:latin typeface="Times New Roman"/>
                <a:cs typeface="Times New Roman"/>
              </a:rPr>
              <a:t>способа (способов)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определения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 err="1">
                <a:latin typeface="Times New Roman"/>
                <a:cs typeface="Times New Roman"/>
              </a:rPr>
              <a:t>исполнителя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5" dirty="0" err="1" smtClean="0">
                <a:latin typeface="Times New Roman"/>
                <a:cs typeface="Times New Roman"/>
              </a:rPr>
              <a:t>услуг</a:t>
            </a:r>
            <a:endParaRPr lang="ru-RU" sz="1200" spc="-15" dirty="0" smtClean="0">
              <a:latin typeface="Times New Roman"/>
              <a:cs typeface="Times New Roman"/>
            </a:endParaRPr>
          </a:p>
          <a:p>
            <a:pPr marL="408305" marR="192405" indent="-210820" algn="ctr">
              <a:lnSpc>
                <a:spcPct val="100000"/>
              </a:lnSpc>
              <a:spcBef>
                <a:spcPts val="1135"/>
              </a:spcBef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96000" y="4681409"/>
            <a:ext cx="2893060" cy="12362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824230" marR="357505" indent="-460375" algn="ctr">
              <a:lnSpc>
                <a:spcPct val="100000"/>
              </a:lnSpc>
              <a:spcBef>
                <a:spcPts val="1135"/>
              </a:spcBef>
            </a:pPr>
            <a:r>
              <a:rPr lang="ru-RU" sz="1200" spc="-5" dirty="0" err="1">
                <a:latin typeface="Times New Roman"/>
                <a:cs typeface="Times New Roman"/>
              </a:rPr>
              <a:t>П</a:t>
            </a:r>
            <a:r>
              <a:rPr sz="1200" spc="-5" dirty="0" err="1" smtClean="0">
                <a:latin typeface="Times New Roman"/>
                <a:cs typeface="Times New Roman"/>
              </a:rPr>
              <a:t>равила</a:t>
            </a:r>
            <a:r>
              <a:rPr sz="1200" spc="-20" dirty="0" smtClean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внесения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изменений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 err="1">
                <a:latin typeface="Times New Roman"/>
                <a:cs typeface="Times New Roman"/>
              </a:rPr>
              <a:t>социальные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 err="1" smtClean="0">
                <a:latin typeface="Times New Roman"/>
                <a:cs typeface="Times New Roman"/>
              </a:rPr>
              <a:t>заказы</a:t>
            </a:r>
            <a:endParaRPr lang="ru-RU" sz="1200" spc="-5" dirty="0" smtClean="0">
              <a:latin typeface="Times New Roman"/>
              <a:cs typeface="Times New Roman"/>
            </a:endParaRPr>
          </a:p>
          <a:p>
            <a:pPr marL="824230" marR="357505" indent="-460375" algn="ctr">
              <a:lnSpc>
                <a:spcPct val="100000"/>
              </a:lnSpc>
              <a:spcBef>
                <a:spcPts val="1135"/>
              </a:spcBef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96268" y="4666570"/>
            <a:ext cx="2891155" cy="13708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2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94310" marR="187325" indent="394335">
              <a:lnSpc>
                <a:spcPct val="100000"/>
              </a:lnSpc>
            </a:pPr>
            <a:r>
              <a:rPr lang="ru-RU" sz="1200" spc="-5" dirty="0" err="1">
                <a:latin typeface="Times New Roman"/>
                <a:cs typeface="Times New Roman"/>
              </a:rPr>
              <a:t>П</a:t>
            </a:r>
            <a:r>
              <a:rPr sz="1200" spc="-5" dirty="0" err="1" smtClean="0">
                <a:latin typeface="Times New Roman"/>
                <a:cs typeface="Times New Roman"/>
              </a:rPr>
              <a:t>равила</a:t>
            </a:r>
            <a:r>
              <a:rPr sz="1200" spc="-5" dirty="0" smtClean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осуществления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уполномоченным </a:t>
            </a:r>
            <a:r>
              <a:rPr sz="1200" spc="-5" dirty="0">
                <a:latin typeface="Times New Roman"/>
                <a:cs typeface="Times New Roman"/>
              </a:rPr>
              <a:t>органом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контроля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</a:p>
          <a:p>
            <a:pPr marL="213995" marR="209550" indent="635" algn="ctr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оказанием </a:t>
            </a:r>
            <a:r>
              <a:rPr sz="1200" spc="-15" dirty="0">
                <a:latin typeface="Times New Roman"/>
                <a:cs typeface="Times New Roman"/>
              </a:rPr>
              <a:t>государственных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(муниципальных) </a:t>
            </a:r>
            <a:r>
              <a:rPr sz="1200" spc="-15" dirty="0">
                <a:latin typeface="Times New Roman"/>
                <a:cs typeface="Times New Roman"/>
              </a:rPr>
              <a:t>услуг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dirty="0" err="1">
                <a:latin typeface="Times New Roman"/>
                <a:cs typeface="Times New Roman"/>
              </a:rPr>
              <a:t>социальной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 err="1" smtClean="0">
                <a:latin typeface="Times New Roman"/>
                <a:cs typeface="Times New Roman"/>
              </a:rPr>
              <a:t>сфере</a:t>
            </a:r>
            <a:endParaRPr lang="ru-RU" sz="1200" dirty="0" smtClean="0">
              <a:latin typeface="Times New Roman"/>
              <a:cs typeface="Times New Roman"/>
            </a:endParaRPr>
          </a:p>
          <a:p>
            <a:pPr marL="213995" marR="209550" indent="635" algn="ctr"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74B3B88-E57C-18C2-E27B-CC766F4FB28A}"/>
              </a:ext>
            </a:extLst>
          </p:cNvPr>
          <p:cNvSpPr txBox="1"/>
          <p:nvPr/>
        </p:nvSpPr>
        <p:spPr>
          <a:xfrm>
            <a:off x="124594" y="1342636"/>
            <a:ext cx="256065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800" b="1" noProof="1"/>
              <a:t>Федеральный уровень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8545B20-38BC-26CC-13F4-65DC8ABFA344}"/>
              </a:ext>
            </a:extLst>
          </p:cNvPr>
          <p:cNvSpPr txBox="1"/>
          <p:nvPr/>
        </p:nvSpPr>
        <p:spPr>
          <a:xfrm>
            <a:off x="2882257" y="141327"/>
            <a:ext cx="910277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noProof="1" smtClean="0"/>
              <a:t>Федеральный закон </a:t>
            </a:r>
            <a:r>
              <a:rPr lang="ru-RU" sz="1800" b="1" noProof="1" smtClean="0"/>
              <a:t>от </a:t>
            </a:r>
            <a:r>
              <a:rPr lang="ru-RU" sz="1800" b="1" noProof="1"/>
              <a:t>13.07.2020 </a:t>
            </a:r>
            <a:r>
              <a:rPr lang="ru-RU" b="1" noProof="1"/>
              <a:t>№ 189-ФЗ «</a:t>
            </a:r>
            <a:r>
              <a:rPr lang="ru-RU" sz="1800" b="1" noProof="1"/>
              <a:t>О социальном заказе в социальной сфере»</a:t>
            </a:r>
            <a:r>
              <a:rPr lang="ru-RU" sz="1800" noProof="1"/>
              <a:t> с учетом внесенных в него изменений 568-ФЗ от </a:t>
            </a:r>
            <a:r>
              <a:rPr lang="ru-RU" sz="1800" noProof="1" smtClean="0"/>
              <a:t>28.12.2022 </a:t>
            </a:r>
            <a:r>
              <a:rPr lang="ru-RU" sz="1800" b="1" noProof="1"/>
              <a:t>обязал регионы применять механизм соцзаказа при реализации услуг по дополнительному образованию детей с нового учебного </a:t>
            </a:r>
            <a:r>
              <a:rPr lang="ru-RU" sz="1800" b="1" noProof="1" smtClean="0"/>
              <a:t>года</a:t>
            </a:r>
            <a:endParaRPr lang="ru-RU" sz="1800" b="1" noProof="1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B0D58BFE-F899-B353-E9BA-46AD62C077AE}"/>
              </a:ext>
            </a:extLst>
          </p:cNvPr>
          <p:cNvSpPr txBox="1"/>
          <p:nvPr/>
        </p:nvSpPr>
        <p:spPr>
          <a:xfrm>
            <a:off x="2882256" y="1527302"/>
            <a:ext cx="9102771" cy="10233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096">
            <a:solidFill>
              <a:srgbClr val="6FAC46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ru-RU" sz="1600" spc="-10" dirty="0">
                <a:latin typeface="Times New Roman"/>
                <a:cs typeface="Times New Roman"/>
              </a:rPr>
              <a:t>Порядок</a:t>
            </a:r>
            <a:r>
              <a:rPr lang="ru-RU" sz="1600" spc="1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формирования</a:t>
            </a:r>
            <a:r>
              <a:rPr lang="ru-RU" sz="1600" spc="-10" dirty="0">
                <a:latin typeface="Times New Roman"/>
                <a:cs typeface="Times New Roman"/>
              </a:rPr>
              <a:t> государственных</a:t>
            </a:r>
            <a:r>
              <a:rPr lang="ru-RU" sz="1600" spc="-3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(муниципальных)</a:t>
            </a:r>
            <a:r>
              <a:rPr lang="ru-RU" sz="1600" spc="15" dirty="0">
                <a:latin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cs typeface="Times New Roman"/>
              </a:rPr>
              <a:t>социальных</a:t>
            </a:r>
            <a:r>
              <a:rPr lang="ru-RU" sz="1600" spc="5" dirty="0">
                <a:latin typeface="Times New Roman"/>
                <a:cs typeface="Times New Roman"/>
              </a:rPr>
              <a:t> </a:t>
            </a:r>
            <a:r>
              <a:rPr lang="ru-RU" sz="1600" spc="-10" dirty="0">
                <a:latin typeface="Times New Roman"/>
                <a:cs typeface="Times New Roman"/>
              </a:rPr>
              <a:t>заказов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на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оказание 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10" dirty="0">
                <a:latin typeface="Times New Roman"/>
                <a:cs typeface="Times New Roman"/>
              </a:rPr>
              <a:t>государственных </a:t>
            </a:r>
            <a:r>
              <a:rPr lang="ru-RU" sz="1600" spc="-5" dirty="0">
                <a:latin typeface="Times New Roman"/>
                <a:cs typeface="Times New Roman"/>
              </a:rPr>
              <a:t>(муниципальных) </a:t>
            </a:r>
            <a:r>
              <a:rPr lang="ru-RU" sz="1600" dirty="0">
                <a:latin typeface="Times New Roman"/>
                <a:cs typeface="Times New Roman"/>
              </a:rPr>
              <a:t>услуг в социальной </a:t>
            </a:r>
            <a:r>
              <a:rPr lang="ru-RU" sz="1600" spc="5" dirty="0">
                <a:latin typeface="Times New Roman"/>
                <a:cs typeface="Times New Roman"/>
              </a:rPr>
              <a:t>сфере, отнесенных </a:t>
            </a:r>
            <a:r>
              <a:rPr lang="ru-RU" sz="1600" dirty="0">
                <a:latin typeface="Times New Roman"/>
                <a:cs typeface="Times New Roman"/>
              </a:rPr>
              <a:t>к </a:t>
            </a:r>
            <a:r>
              <a:rPr lang="ru-RU" sz="1600" spc="-15" dirty="0">
                <a:latin typeface="Times New Roman"/>
                <a:cs typeface="Times New Roman"/>
              </a:rPr>
              <a:t>полномочиям </a:t>
            </a:r>
            <a:r>
              <a:rPr lang="ru-RU" sz="1600" dirty="0">
                <a:latin typeface="Times New Roman"/>
                <a:cs typeface="Times New Roman"/>
              </a:rPr>
              <a:t>органов </a:t>
            </a:r>
            <a:r>
              <a:rPr lang="ru-RU" sz="1600" spc="-10" dirty="0">
                <a:latin typeface="Times New Roman"/>
                <a:cs typeface="Times New Roman"/>
              </a:rPr>
              <a:t>государственной </a:t>
            </a:r>
            <a:r>
              <a:rPr lang="ru-RU" sz="1600" spc="-434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власти</a:t>
            </a:r>
            <a:r>
              <a:rPr lang="ru-RU" sz="1600" spc="-10" dirty="0">
                <a:latin typeface="Times New Roman"/>
                <a:cs typeface="Times New Roman"/>
              </a:rPr>
              <a:t> </a:t>
            </a:r>
            <a:r>
              <a:rPr lang="ru-RU" sz="1600" spc="-15" dirty="0">
                <a:latin typeface="Times New Roman"/>
                <a:cs typeface="Times New Roman"/>
              </a:rPr>
              <a:t>субъектов</a:t>
            </a:r>
            <a:r>
              <a:rPr lang="ru-RU" sz="1600" spc="-35" dirty="0">
                <a:latin typeface="Times New Roman"/>
                <a:cs typeface="Times New Roman"/>
              </a:rPr>
              <a:t> </a:t>
            </a:r>
            <a:r>
              <a:rPr lang="ru-RU" sz="1600" spc="-15" dirty="0">
                <a:latin typeface="Times New Roman"/>
                <a:cs typeface="Times New Roman"/>
              </a:rPr>
              <a:t>Российской</a:t>
            </a:r>
            <a:r>
              <a:rPr lang="ru-RU" sz="1600" spc="1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Федерации (местного самоуправления),</a:t>
            </a:r>
            <a:r>
              <a:rPr lang="ru-RU" sz="1600" spc="-40" dirty="0">
                <a:latin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cs typeface="Times New Roman"/>
              </a:rPr>
              <a:t>о</a:t>
            </a:r>
            <a:r>
              <a:rPr lang="ru-RU" sz="1600" spc="-5" dirty="0">
                <a:latin typeface="Times New Roman"/>
                <a:cs typeface="Times New Roman"/>
              </a:rPr>
              <a:t> </a:t>
            </a:r>
            <a:r>
              <a:rPr lang="ru-RU" sz="1600" spc="-10" dirty="0">
                <a:latin typeface="Times New Roman"/>
                <a:cs typeface="Times New Roman"/>
              </a:rPr>
              <a:t>форме</a:t>
            </a:r>
            <a:r>
              <a:rPr lang="ru-RU" sz="1600" spc="5" dirty="0">
                <a:latin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cs typeface="Times New Roman"/>
              </a:rPr>
              <a:t>и</a:t>
            </a:r>
            <a:r>
              <a:rPr lang="ru-RU" sz="1600" spc="-5" dirty="0">
                <a:latin typeface="Times New Roman"/>
                <a:cs typeface="Times New Roman"/>
              </a:rPr>
              <a:t> сроках</a:t>
            </a:r>
            <a:r>
              <a:rPr lang="ru-RU" sz="1600" spc="-1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формирования </a:t>
            </a:r>
            <a:r>
              <a:rPr lang="ru-RU" sz="1600" dirty="0">
                <a:latin typeface="Times New Roman"/>
                <a:cs typeface="Times New Roman"/>
              </a:rPr>
              <a:t>отчета</a:t>
            </a:r>
            <a:r>
              <a:rPr lang="ru-RU" sz="1600" spc="-15" dirty="0">
                <a:latin typeface="Times New Roman"/>
                <a:cs typeface="Times New Roman"/>
              </a:rPr>
              <a:t> </a:t>
            </a:r>
            <a:r>
              <a:rPr lang="ru-RU" sz="1600" dirty="0">
                <a:latin typeface="Times New Roman"/>
                <a:cs typeface="Times New Roman"/>
              </a:rPr>
              <a:t>об</a:t>
            </a:r>
            <a:r>
              <a:rPr lang="ru-RU" sz="1600" spc="-1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их</a:t>
            </a:r>
            <a:r>
              <a:rPr lang="ru-RU" sz="1600" dirty="0">
                <a:latin typeface="Times New Roman"/>
                <a:cs typeface="Times New Roman"/>
              </a:rPr>
              <a:t> </a:t>
            </a:r>
            <a:r>
              <a:rPr lang="ru-RU" sz="1600" spc="-5" dirty="0">
                <a:latin typeface="Times New Roman"/>
                <a:cs typeface="Times New Roman"/>
              </a:rPr>
              <a:t>исполнении (</a:t>
            </a:r>
            <a:r>
              <a:rPr lang="ru-RU" sz="1600" i="1" spc="-5" dirty="0">
                <a:latin typeface="Times New Roman"/>
                <a:cs typeface="Times New Roman"/>
              </a:rPr>
              <a:t>ч.</a:t>
            </a:r>
            <a:r>
              <a:rPr lang="ru-RU" sz="1600" i="1" spc="10" dirty="0">
                <a:latin typeface="Times New Roman"/>
                <a:cs typeface="Times New Roman"/>
              </a:rPr>
              <a:t> </a:t>
            </a:r>
            <a:r>
              <a:rPr lang="ru-RU" sz="1600" i="1" dirty="0">
                <a:latin typeface="Times New Roman"/>
                <a:cs typeface="Times New Roman"/>
              </a:rPr>
              <a:t>5 </a:t>
            </a:r>
            <a:r>
              <a:rPr lang="ru-RU" sz="1600" i="1" spc="5" dirty="0">
                <a:latin typeface="Times New Roman"/>
                <a:cs typeface="Times New Roman"/>
              </a:rPr>
              <a:t>ст.</a:t>
            </a:r>
            <a:r>
              <a:rPr lang="ru-RU" sz="1600" i="1" spc="-15" dirty="0">
                <a:latin typeface="Times New Roman"/>
                <a:cs typeface="Times New Roman"/>
              </a:rPr>
              <a:t> </a:t>
            </a:r>
            <a:r>
              <a:rPr lang="ru-RU" sz="1600" i="1" dirty="0">
                <a:latin typeface="Times New Roman"/>
                <a:cs typeface="Times New Roman"/>
              </a:rPr>
              <a:t>6 189-ФЗ) определяет:</a:t>
            </a:r>
            <a:endParaRPr lang="ru-RU" sz="1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42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594" y="149564"/>
            <a:ext cx="2560650" cy="11766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6794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535"/>
              </a:spcBef>
            </a:pPr>
            <a:r>
              <a:rPr sz="1800" b="1" spc="-15" dirty="0" err="1"/>
              <a:t>Нормативно</a:t>
            </a:r>
            <a:r>
              <a:rPr lang="ru-RU" sz="1800" b="1" spc="-15" dirty="0"/>
              <a:t>-</a:t>
            </a:r>
            <a:r>
              <a:rPr sz="1800" b="1" spc="-20" dirty="0" err="1"/>
              <a:t>правовое</a:t>
            </a:r>
            <a:r>
              <a:rPr sz="1800" b="1" spc="-20" dirty="0"/>
              <a:t> </a:t>
            </a:r>
            <a:r>
              <a:rPr sz="1800" b="1" spc="-15" dirty="0" err="1"/>
              <a:t>регу</a:t>
            </a:r>
            <a:r>
              <a:rPr lang="ru-RU" sz="1800" b="1" spc="-15" dirty="0"/>
              <a:t>л</a:t>
            </a:r>
            <a:r>
              <a:rPr sz="1800" b="1" spc="-15" dirty="0" err="1"/>
              <a:t>ирование</a:t>
            </a:r>
            <a:r>
              <a:rPr sz="1800" b="1" spc="-15" dirty="0"/>
              <a:t> формирования </a:t>
            </a:r>
            <a:r>
              <a:rPr sz="1800" b="1" spc="-785" dirty="0"/>
              <a:t> </a:t>
            </a:r>
            <a:r>
              <a:rPr sz="1800" b="1" spc="-5" dirty="0"/>
              <a:t>социального</a:t>
            </a:r>
            <a:r>
              <a:rPr sz="1800" b="1" spc="-30" dirty="0"/>
              <a:t> </a:t>
            </a:r>
            <a:r>
              <a:rPr sz="1800" b="1" spc="-10" dirty="0"/>
              <a:t>заказа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74B3B88-E57C-18C2-E27B-CC766F4FB28A}"/>
              </a:ext>
            </a:extLst>
          </p:cNvPr>
          <p:cNvSpPr txBox="1"/>
          <p:nvPr/>
        </p:nvSpPr>
        <p:spPr>
          <a:xfrm>
            <a:off x="124594" y="1342636"/>
            <a:ext cx="256065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noProof="1"/>
              <a:t>Федеральный уровень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8545B20-38BC-26CC-13F4-65DC8ABFA344}"/>
              </a:ext>
            </a:extLst>
          </p:cNvPr>
          <p:cNvSpPr txBox="1"/>
          <p:nvPr/>
        </p:nvSpPr>
        <p:spPr>
          <a:xfrm>
            <a:off x="2882256" y="188473"/>
            <a:ext cx="9102771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noProof="1" smtClean="0"/>
              <a:t>Федеральный закон от </a:t>
            </a:r>
            <a:r>
              <a:rPr lang="ru-RU" sz="1800" b="1" noProof="1"/>
              <a:t>13.07.2020 </a:t>
            </a:r>
            <a:r>
              <a:rPr lang="ru-RU" b="1" noProof="1"/>
              <a:t>№ 189-ФЗ «</a:t>
            </a:r>
            <a:r>
              <a:rPr lang="ru-RU" sz="1800" b="1" noProof="1"/>
              <a:t>О социальном заказе в социальной сфере»</a:t>
            </a:r>
            <a:r>
              <a:rPr lang="ru-RU" sz="1800" noProof="1"/>
              <a:t> с учетом внесенных в него изменений 568-ФЗ от </a:t>
            </a:r>
            <a:r>
              <a:rPr lang="ru-RU" sz="1800" noProof="1" smtClean="0"/>
              <a:t>28.12.2022 </a:t>
            </a:r>
            <a:r>
              <a:rPr lang="ru-RU" sz="1800" b="1" noProof="1"/>
              <a:t>обязал регионы применять механизм соцзаказа при реализации услуг по дополнительному образованию детей с нового учебного </a:t>
            </a:r>
            <a:r>
              <a:rPr lang="ru-RU" sz="1800" b="1" noProof="1" smtClean="0"/>
              <a:t>года</a:t>
            </a:r>
            <a:endParaRPr lang="ru-RU" sz="1800" b="1" noProof="1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918D76E-B930-2AAD-F2D4-55871D42E285}"/>
              </a:ext>
            </a:extLst>
          </p:cNvPr>
          <p:cNvSpPr txBox="1"/>
          <p:nvPr/>
        </p:nvSpPr>
        <p:spPr>
          <a:xfrm>
            <a:off x="124595" y="4399998"/>
            <a:ext cx="11770556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800" b="1" noProof="1" smtClean="0"/>
              <a:t>Приказ </a:t>
            </a:r>
            <a:r>
              <a:rPr lang="ru-RU" sz="1800" b="1" noProof="1"/>
              <a:t>Минпросвещения России </a:t>
            </a:r>
            <a:r>
              <a:rPr lang="ru-RU" sz="1800" noProof="1"/>
              <a:t>от </a:t>
            </a:r>
            <a:r>
              <a:rPr lang="ru-RU" sz="1800" noProof="1" smtClean="0"/>
              <a:t>21.04.2023 </a:t>
            </a:r>
            <a:r>
              <a:rPr lang="ru-RU" sz="1800" noProof="1"/>
              <a:t>№ 302 «</a:t>
            </a:r>
            <a:r>
              <a:rPr lang="ru-RU" b="1" noProof="1"/>
              <a:t>О</a:t>
            </a:r>
            <a:r>
              <a:rPr lang="ru-RU" sz="1800" b="1" noProof="1"/>
              <a:t> внесении изменений в Целевую модель ДОД</a:t>
            </a:r>
            <a:r>
              <a:rPr lang="ru-RU" sz="1800" b="1" noProof="1" smtClean="0"/>
              <a:t>» </a:t>
            </a:r>
          </a:p>
          <a:p>
            <a:pPr algn="ctr"/>
            <a:r>
              <a:rPr lang="ru-RU" sz="1800" b="1" noProof="1" smtClean="0"/>
              <a:t>(вступает в силу с 04.06.2023)</a:t>
            </a:r>
            <a:endParaRPr lang="ru-RU" sz="1800" b="1" noProof="1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EADD85C3-34F3-276B-A067-51CDCC05C847}"/>
              </a:ext>
            </a:extLst>
          </p:cNvPr>
          <p:cNvSpPr txBox="1"/>
          <p:nvPr/>
        </p:nvSpPr>
        <p:spPr>
          <a:xfrm>
            <a:off x="2882256" y="1480551"/>
            <a:ext cx="8527864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noProof="1" smtClean="0"/>
              <a:t>Распоряжение </a:t>
            </a:r>
            <a:r>
              <a:rPr lang="ru-RU" sz="1800" b="1" noProof="1"/>
              <a:t>Правительства РФ от </a:t>
            </a:r>
            <a:r>
              <a:rPr lang="ru-RU" sz="1800" b="1" noProof="1" smtClean="0"/>
              <a:t>15.05.2023 № </a:t>
            </a:r>
            <a:r>
              <a:rPr lang="ru-RU" sz="1800" b="1" noProof="1"/>
              <a:t>1230-р: </a:t>
            </a:r>
            <a:r>
              <a:rPr lang="ru-RU" sz="1800" noProof="1"/>
              <a:t>внесены </a:t>
            </a:r>
            <a:r>
              <a:rPr lang="ru-RU" sz="1800" noProof="1" smtClean="0"/>
              <a:t>изменения</a:t>
            </a:r>
          </a:p>
          <a:p>
            <a:pPr algn="just"/>
            <a:r>
              <a:rPr lang="ru-RU" sz="1800" noProof="1" smtClean="0"/>
              <a:t> </a:t>
            </a:r>
            <a:r>
              <a:rPr lang="ru-RU" sz="1800" noProof="1"/>
              <a:t>в Концепцию развития ДОД до 2030 года</a:t>
            </a:r>
            <a:r>
              <a:rPr lang="ru-RU" sz="1800" b="1" noProof="1"/>
              <a:t> </a:t>
            </a:r>
          </a:p>
        </p:txBody>
      </p:sp>
      <p:sp>
        <p:nvSpPr>
          <p:cNvPr id="22" name="object 4">
            <a:extLst>
              <a:ext uri="{FF2B5EF4-FFF2-40B4-BE49-F238E27FC236}">
                <a16:creationId xmlns="" xmlns:a16="http://schemas.microsoft.com/office/drawing/2014/main" id="{D18BA7DF-D205-983F-DC9B-0C78480AA37B}"/>
              </a:ext>
            </a:extLst>
          </p:cNvPr>
          <p:cNvSpPr txBox="1"/>
          <p:nvPr/>
        </p:nvSpPr>
        <p:spPr>
          <a:xfrm>
            <a:off x="124595" y="2254103"/>
            <a:ext cx="6405184" cy="204671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38100" rIns="0" bIns="0" rtlCol="0">
            <a:spAutoFit/>
          </a:bodyPr>
          <a:lstStyle/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ru-RU" sz="1600" dirty="0">
                <a:latin typeface="Times New Roman"/>
                <a:cs typeface="Times New Roman"/>
              </a:rPr>
              <a:t>С 1 января 2023 г. до 1 января 2025 г. предусмотрена возможность использования социального сертификата  на получение государственной (муниципальной) услуги в социальной сфере. </a:t>
            </a:r>
          </a:p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ru-RU" sz="1600" b="1" dirty="0">
                <a:latin typeface="Times New Roman"/>
                <a:cs typeface="Times New Roman"/>
              </a:rPr>
              <a:t>При применении социального сертификата сохраняются принципы реализации  дополнительных общеразвивающих программ с использованием сертификатов персонифицированного финансирования</a:t>
            </a:r>
          </a:p>
        </p:txBody>
      </p:sp>
      <p:sp>
        <p:nvSpPr>
          <p:cNvPr id="4" name="object 4">
            <a:extLst>
              <a:ext uri="{FF2B5EF4-FFF2-40B4-BE49-F238E27FC236}">
                <a16:creationId xmlns="" xmlns:a16="http://schemas.microsoft.com/office/drawing/2014/main" id="{6EB9960F-5EE1-349F-A4E5-CFF0749FEDDB}"/>
              </a:ext>
            </a:extLst>
          </p:cNvPr>
          <p:cNvSpPr txBox="1"/>
          <p:nvPr/>
        </p:nvSpPr>
        <p:spPr>
          <a:xfrm>
            <a:off x="6659565" y="2234133"/>
            <a:ext cx="4910727" cy="208518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38100" rIns="0" bIns="0" rtlCol="0">
            <a:spAutoFit/>
          </a:bodyPr>
          <a:lstStyle/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en-US" sz="1600" b="1" dirty="0">
                <a:latin typeface="Times New Roman"/>
                <a:cs typeface="Times New Roman"/>
              </a:rPr>
              <a:t>VI. </a:t>
            </a:r>
            <a:r>
              <a:rPr lang="ru-RU" sz="1600" b="1" dirty="0">
                <a:latin typeface="Times New Roman"/>
                <a:cs typeface="Times New Roman"/>
              </a:rPr>
              <a:t>Ожидаемые результаты реализации:</a:t>
            </a:r>
          </a:p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ru-RU" sz="1600" dirty="0">
                <a:latin typeface="Times New Roman"/>
                <a:cs typeface="Times New Roman"/>
              </a:rPr>
              <a:t>«в субъектах РФ предоставлены сертификаты персонифицированного финансирования (за исключением ДШИ), а в период с 1 января 2023 г. до 1 января 2025 г. – социальные сертификаты, не </a:t>
            </a:r>
            <a:r>
              <a:rPr lang="ru-RU" sz="1600" b="1" dirty="0">
                <a:latin typeface="Times New Roman"/>
                <a:cs typeface="Times New Roman"/>
              </a:rPr>
              <a:t>менее 25 % детей – до 2024 г., не менее 30% детей – до 2030 г.»</a:t>
            </a:r>
          </a:p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endParaRPr lang="ru-RU" sz="1600" b="1" dirty="0">
              <a:latin typeface="Times New Roman"/>
              <a:cs typeface="Times New Roman"/>
            </a:endParaRPr>
          </a:p>
        </p:txBody>
      </p:sp>
      <p:sp>
        <p:nvSpPr>
          <p:cNvPr id="9" name="object 4">
            <a:extLst>
              <a:ext uri="{FF2B5EF4-FFF2-40B4-BE49-F238E27FC236}">
                <a16:creationId xmlns="" xmlns:a16="http://schemas.microsoft.com/office/drawing/2014/main" id="{0EA974C8-F2CB-E557-44AA-D8FD595D0040}"/>
              </a:ext>
            </a:extLst>
          </p:cNvPr>
          <p:cNvSpPr txBox="1"/>
          <p:nvPr/>
        </p:nvSpPr>
        <p:spPr>
          <a:xfrm>
            <a:off x="124595" y="5258738"/>
            <a:ext cx="11860432" cy="130805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38100" rIns="0" bIns="0" rtlCol="0">
            <a:spAutoFit/>
          </a:bodyPr>
          <a:lstStyle/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ru-RU" sz="1600" b="1" dirty="0">
                <a:latin typeface="Times New Roman"/>
                <a:cs typeface="Times New Roman"/>
              </a:rPr>
              <a:t>П. 3.7. </a:t>
            </a:r>
            <a:r>
              <a:rPr lang="ru-RU" sz="1600" dirty="0">
                <a:latin typeface="Times New Roman"/>
                <a:cs typeface="Times New Roman"/>
              </a:rPr>
              <a:t>Органы МСУ при участии во внедрении Целевой модели ДОД на территории соответствующего муниципального образования обеспечивают:</a:t>
            </a:r>
          </a:p>
          <a:p>
            <a:pPr marL="234315" marR="227965" indent="340995" algn="just">
              <a:lnSpc>
                <a:spcPct val="100000"/>
              </a:lnSpc>
              <a:spcBef>
                <a:spcPts val="300"/>
              </a:spcBef>
            </a:pPr>
            <a:r>
              <a:rPr lang="ru-RU" sz="1600" b="1" dirty="0">
                <a:latin typeface="Times New Roman"/>
                <a:cs typeface="Times New Roman"/>
              </a:rPr>
              <a:t>«Формирование и утверждение муниципальных социальных заказов по направлению деятельности «реализация дополнительных общеобразовательных программ </a:t>
            </a:r>
            <a:r>
              <a:rPr lang="ru-RU" sz="1600" dirty="0">
                <a:latin typeface="Times New Roman"/>
                <a:cs typeface="Times New Roman"/>
              </a:rPr>
              <a:t>(за исключением дополнительных предпрофессиональных программ в области искусств»</a:t>
            </a:r>
          </a:p>
        </p:txBody>
      </p:sp>
    </p:spTree>
    <p:extLst>
      <p:ext uri="{BB962C8B-B14F-4D97-AF65-F5344CB8AC3E}">
        <p14:creationId xmlns:p14="http://schemas.microsoft.com/office/powerpoint/2010/main" val="361934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691" y="200534"/>
            <a:ext cx="2560650" cy="11766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6794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535"/>
              </a:spcBef>
            </a:pPr>
            <a:r>
              <a:rPr sz="1800" b="1" spc="-15" dirty="0"/>
              <a:t>Нормативное </a:t>
            </a:r>
            <a:r>
              <a:rPr sz="1800" b="1" spc="-20" dirty="0"/>
              <a:t>правовое </a:t>
            </a:r>
            <a:r>
              <a:rPr sz="1800" b="1" spc="-15" dirty="0"/>
              <a:t>регулирование формирования </a:t>
            </a:r>
            <a:r>
              <a:rPr sz="1800" b="1" spc="-785" dirty="0"/>
              <a:t> </a:t>
            </a:r>
            <a:r>
              <a:rPr sz="1800" b="1" spc="-5" dirty="0"/>
              <a:t>социального</a:t>
            </a:r>
            <a:r>
              <a:rPr sz="1800" b="1" spc="-30" dirty="0"/>
              <a:t> </a:t>
            </a:r>
            <a:r>
              <a:rPr sz="1800" b="1" spc="-10" dirty="0"/>
              <a:t>заказа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98418" y="171590"/>
            <a:ext cx="8821733" cy="1461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38100" rIns="0" bIns="0" rtlCol="0">
            <a:spAutoFit/>
          </a:bodyPr>
          <a:lstStyle/>
          <a:p>
            <a:pPr marL="234315" marR="227965" indent="340995" algn="ctr">
              <a:lnSpc>
                <a:spcPct val="100000"/>
              </a:lnSpc>
              <a:spcBef>
                <a:spcPts val="300"/>
              </a:spcBef>
            </a:pPr>
            <a: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Постановление Правительства Владимирской области </a:t>
            </a:r>
            <a:endParaRPr lang="ru-RU" b="0" i="0" dirty="0" smtClean="0">
              <a:solidFill>
                <a:srgbClr val="333333"/>
              </a:solidFill>
              <a:effectLst/>
              <a:latin typeface="PT Sans" panose="020B0503020203020204" pitchFamily="34" charset="-52"/>
            </a:endParaRPr>
          </a:p>
          <a:p>
            <a:pPr marL="234315" marR="227965" indent="340995" algn="ctr">
              <a:lnSpc>
                <a:spcPct val="100000"/>
              </a:lnSpc>
              <a:spcBef>
                <a:spcPts val="300"/>
              </a:spcBef>
            </a:pPr>
            <a:r>
              <a:rPr lang="ru-RU" b="0" i="0" dirty="0" smtClean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от 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20.04.2023 № 266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333333"/>
                </a:solidFill>
                <a:latin typeface="PT Sans" panose="020B0503020203020204" pitchFamily="34" charset="-52"/>
              </a:rPr>
              <a:t>«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Об </a:t>
            </a:r>
            <a:r>
              <a:rPr lang="ru-RU" b="0" i="0" dirty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утверждении Порядка формирования государственных социальных заказов в социальной сфере, отнесенных к полномочиям исполнительных органов Владимирской </a:t>
            </a:r>
            <a:r>
              <a:rPr lang="ru-RU" b="0" i="0" dirty="0" smtClean="0">
                <a:solidFill>
                  <a:srgbClr val="333333"/>
                </a:solidFill>
                <a:effectLst/>
                <a:latin typeface="PT Sans" panose="020B0503020203020204" pitchFamily="34" charset="-52"/>
              </a:rPr>
              <a:t>области»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2691" y="1991005"/>
            <a:ext cx="2891155" cy="9848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1) </a:t>
            </a:r>
            <a:r>
              <a:rPr lang="ru-RU" sz="1600" spc="-5" dirty="0">
                <a:latin typeface="Times New Roman"/>
                <a:cs typeface="Times New Roman"/>
              </a:rPr>
              <a:t>Государственный СЗ формируется уполномоченным органом в соответствии с Порядком 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225C9B9-AAEA-150D-8FE7-715EAD2574A3}"/>
              </a:ext>
            </a:extLst>
          </p:cNvPr>
          <p:cNvSpPr txBox="1"/>
          <p:nvPr/>
        </p:nvSpPr>
        <p:spPr>
          <a:xfrm>
            <a:off x="202691" y="1401851"/>
            <a:ext cx="256065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noProof="1"/>
              <a:t>Региональный уровень</a:t>
            </a:r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93EF09C5-8000-ED5C-20D0-2E3E3D4E459F}"/>
              </a:ext>
            </a:extLst>
          </p:cNvPr>
          <p:cNvSpPr txBox="1"/>
          <p:nvPr/>
        </p:nvSpPr>
        <p:spPr>
          <a:xfrm>
            <a:off x="202690" y="3136811"/>
            <a:ext cx="2891155" cy="9848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lang="ru-RU" sz="1600" dirty="0">
                <a:latin typeface="Times New Roman"/>
                <a:cs typeface="Times New Roman"/>
              </a:rPr>
              <a:t>2</a:t>
            </a:r>
            <a:r>
              <a:rPr sz="1600" dirty="0">
                <a:latin typeface="Times New Roman"/>
                <a:cs typeface="Times New Roman"/>
              </a:rPr>
              <a:t>) </a:t>
            </a:r>
            <a:r>
              <a:rPr lang="ru-RU" sz="1600" spc="-5" dirty="0">
                <a:latin typeface="Times New Roman"/>
                <a:cs typeface="Times New Roman"/>
              </a:rPr>
              <a:t>Государственный СЗ формируется в форме электронного документа в ГИС «Электронный бюджет»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085669F5-2A9B-7648-87A3-C7C517830A1B}"/>
              </a:ext>
            </a:extLst>
          </p:cNvPr>
          <p:cNvSpPr txBox="1"/>
          <p:nvPr/>
        </p:nvSpPr>
        <p:spPr>
          <a:xfrm>
            <a:off x="3299039" y="1980215"/>
            <a:ext cx="2891155" cy="21544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lang="ru-RU" sz="1400" dirty="0">
                <a:latin typeface="Times New Roman"/>
                <a:cs typeface="Times New Roman"/>
              </a:rPr>
              <a:t>3</a:t>
            </a:r>
            <a:r>
              <a:rPr sz="1400" dirty="0">
                <a:latin typeface="Times New Roman"/>
                <a:cs typeface="Times New Roman"/>
              </a:rPr>
              <a:t>) </a:t>
            </a:r>
            <a:r>
              <a:rPr lang="ru-RU" sz="1400" spc="-5" dirty="0">
                <a:latin typeface="Times New Roman"/>
                <a:cs typeface="Times New Roman"/>
              </a:rPr>
              <a:t>Информация об объеме оказания гос. услуг в социальной сфере включается в СЗ на основании данных об объеме оказываемых учреждениями госуслуг, включенных в обоснования бюджетных ассигнований, формируемых главными распорядителями бюджетных средств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="" xmlns:a16="http://schemas.microsoft.com/office/drawing/2014/main" id="{98D3D7BD-B6A0-4D5E-5426-3EBC2B02409F}"/>
              </a:ext>
            </a:extLst>
          </p:cNvPr>
          <p:cNvSpPr txBox="1"/>
          <p:nvPr/>
        </p:nvSpPr>
        <p:spPr>
          <a:xfrm>
            <a:off x="6299942" y="2237225"/>
            <a:ext cx="2891155" cy="4924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lang="ru-RU" sz="1600" dirty="0">
                <a:latin typeface="Times New Roman"/>
                <a:cs typeface="Times New Roman"/>
              </a:rPr>
              <a:t>4</a:t>
            </a:r>
            <a:r>
              <a:rPr sz="1600" dirty="0">
                <a:latin typeface="Times New Roman"/>
                <a:cs typeface="Times New Roman"/>
              </a:rPr>
              <a:t>) </a:t>
            </a:r>
            <a:r>
              <a:rPr lang="ru-RU" sz="1600" spc="-5" dirty="0">
                <a:latin typeface="Times New Roman"/>
                <a:cs typeface="Times New Roman"/>
              </a:rPr>
              <a:t>Определена структура государственного СЗ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="" xmlns:a16="http://schemas.microsoft.com/office/drawing/2014/main" id="{28FB62AE-C692-A953-55DE-6D4BBEA0C0E1}"/>
              </a:ext>
            </a:extLst>
          </p:cNvPr>
          <p:cNvSpPr txBox="1"/>
          <p:nvPr/>
        </p:nvSpPr>
        <p:spPr>
          <a:xfrm>
            <a:off x="9300845" y="1970764"/>
            <a:ext cx="2619306" cy="9848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lang="ru-RU" sz="1600" dirty="0">
                <a:latin typeface="Times New Roman"/>
                <a:cs typeface="Times New Roman"/>
              </a:rPr>
              <a:t>6</a:t>
            </a:r>
            <a:r>
              <a:rPr sz="1600" dirty="0">
                <a:latin typeface="Times New Roman"/>
                <a:cs typeface="Times New Roman"/>
              </a:rPr>
              <a:t>) </a:t>
            </a:r>
            <a:r>
              <a:rPr lang="ru-RU" sz="1600" spc="-5" dirty="0">
                <a:latin typeface="Times New Roman"/>
                <a:cs typeface="Times New Roman"/>
              </a:rPr>
              <a:t>Определены показатели, характеризующие объем оказания государственной услуги в социальной сфере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="" xmlns:a16="http://schemas.microsoft.com/office/drawing/2014/main" id="{151559F0-7185-B662-740B-25720C966E75}"/>
              </a:ext>
            </a:extLst>
          </p:cNvPr>
          <p:cNvSpPr txBox="1"/>
          <p:nvPr/>
        </p:nvSpPr>
        <p:spPr>
          <a:xfrm>
            <a:off x="6318205" y="3013700"/>
            <a:ext cx="2891155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lang="ru-RU" sz="1600" dirty="0">
                <a:latin typeface="Times New Roman"/>
                <a:cs typeface="Times New Roman"/>
              </a:rPr>
              <a:t>5</a:t>
            </a:r>
            <a:r>
              <a:rPr sz="1600" dirty="0">
                <a:latin typeface="Times New Roman"/>
                <a:cs typeface="Times New Roman"/>
              </a:rPr>
              <a:t>) </a:t>
            </a:r>
            <a:r>
              <a:rPr lang="ru-RU" sz="1600" spc="-5" dirty="0">
                <a:latin typeface="Times New Roman"/>
                <a:cs typeface="Times New Roman"/>
              </a:rPr>
              <a:t>Определены сроки формирования государственной услуги в социальной сфере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0" name="object 5">
            <a:extLst>
              <a:ext uri="{FF2B5EF4-FFF2-40B4-BE49-F238E27FC236}">
                <a16:creationId xmlns="" xmlns:a16="http://schemas.microsoft.com/office/drawing/2014/main" id="{CB27AA0C-CA09-F986-227A-DF6D2640D157}"/>
              </a:ext>
            </a:extLst>
          </p:cNvPr>
          <p:cNvSpPr txBox="1"/>
          <p:nvPr/>
        </p:nvSpPr>
        <p:spPr>
          <a:xfrm>
            <a:off x="9337371" y="3259922"/>
            <a:ext cx="2619306" cy="9848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19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6045" algn="ctr">
              <a:lnSpc>
                <a:spcPct val="100000"/>
              </a:lnSpc>
            </a:pPr>
            <a:r>
              <a:rPr lang="ru-RU" sz="1600" dirty="0">
                <a:latin typeface="Times New Roman"/>
                <a:cs typeface="Times New Roman"/>
              </a:rPr>
              <a:t>7</a:t>
            </a:r>
            <a:r>
              <a:rPr sz="1600" dirty="0">
                <a:latin typeface="Times New Roman"/>
                <a:cs typeface="Times New Roman"/>
              </a:rPr>
              <a:t>) </a:t>
            </a:r>
            <a:r>
              <a:rPr lang="ru-RU" sz="1600" spc="-5" dirty="0">
                <a:latin typeface="Times New Roman"/>
                <a:cs typeface="Times New Roman"/>
              </a:rPr>
              <a:t>Определена система контроля и отчетности по оказанию государственной услуги в социальной сфере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1" name="object 4"/>
          <p:cNvSpPr txBox="1"/>
          <p:nvPr/>
        </p:nvSpPr>
        <p:spPr>
          <a:xfrm>
            <a:off x="202689" y="4916915"/>
            <a:ext cx="11753987" cy="14619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0" tIns="38100" rIns="0" bIns="0" rtlCol="0">
            <a:spAutoFit/>
          </a:bodyPr>
          <a:lstStyle/>
          <a:p>
            <a:pPr marL="234315" marR="227965" indent="340995" algn="ctr">
              <a:lnSpc>
                <a:spcPct val="100000"/>
              </a:lnSpc>
              <a:spcBef>
                <a:spcPts val="300"/>
              </a:spcBef>
            </a:pPr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</a:rPr>
              <a:t>Приказ  </a:t>
            </a:r>
            <a:r>
              <a:rPr lang="ru-RU" dirty="0" smtClean="0">
                <a:solidFill>
                  <a:schemeClr val="tx1"/>
                </a:solidFill>
                <a:latin typeface="PT Sans" panose="020B0503020203020204" pitchFamily="34" charset="-52"/>
              </a:rPr>
              <a:t>Министерства образования </a:t>
            </a:r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</a:rPr>
              <a:t>и молодежной политики Владимирской области </a:t>
            </a:r>
            <a:endParaRPr lang="ru-RU" dirty="0" smtClean="0">
              <a:solidFill>
                <a:schemeClr val="tx1"/>
              </a:solidFill>
              <a:latin typeface="PT Sans" panose="020B0503020203020204" pitchFamily="34" charset="-52"/>
            </a:endParaRPr>
          </a:p>
          <a:p>
            <a:pPr marL="234315" marR="227965" indent="340995" algn="ctr">
              <a:lnSpc>
                <a:spcPct val="100000"/>
              </a:lnSpc>
              <a:spcBef>
                <a:spcPts val="300"/>
              </a:spcBef>
            </a:pPr>
            <a:r>
              <a:rPr lang="ru-RU" dirty="0" smtClean="0">
                <a:solidFill>
                  <a:schemeClr val="tx1"/>
                </a:solidFill>
                <a:latin typeface="PT Sans" panose="020B0503020203020204" pitchFamily="34" charset="-52"/>
              </a:rPr>
              <a:t>от </a:t>
            </a:r>
            <a:r>
              <a:rPr lang="ru-RU" dirty="0">
                <a:solidFill>
                  <a:schemeClr val="tx1"/>
                </a:solidFill>
                <a:latin typeface="PT Sans" panose="020B0503020203020204" pitchFamily="34" charset="-52"/>
              </a:rPr>
              <a:t>25.05.2023 № 940 «Об организации оказания государственных услуг в социальной сфере при формировании государственного социального заказа по направлению деятельности «реализация дополнительных образовательных программ (за исключением дополнительных предпрофессиональных программ в области </a:t>
            </a:r>
            <a:r>
              <a:rPr lang="ru-RU" dirty="0" smtClean="0">
                <a:solidFill>
                  <a:schemeClr val="tx1"/>
                </a:solidFill>
                <a:latin typeface="PT Sans" panose="020B0503020203020204" pitchFamily="34" charset="-52"/>
              </a:rPr>
              <a:t>искусств)»</a:t>
            </a:r>
            <a:endParaRPr lang="ru-RU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0119" y="104709"/>
            <a:ext cx="7012393" cy="5360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dirty="0"/>
              <a:t>Формирование </a:t>
            </a:r>
            <a:r>
              <a:rPr sz="3400" dirty="0" err="1"/>
              <a:t>социального</a:t>
            </a:r>
            <a:r>
              <a:rPr sz="3400" dirty="0"/>
              <a:t> </a:t>
            </a:r>
            <a:r>
              <a:rPr sz="3400" dirty="0" err="1"/>
              <a:t>заказа</a:t>
            </a:r>
            <a:endParaRPr sz="34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713" y="711192"/>
            <a:ext cx="5843903" cy="28135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69" y="3657987"/>
            <a:ext cx="5135451" cy="28328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401" y="3644464"/>
            <a:ext cx="5916213" cy="3074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69" y="711192"/>
            <a:ext cx="5147922" cy="28644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643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7711" y="502628"/>
            <a:ext cx="10747839" cy="5366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3400" b="1" dirty="0"/>
              <a:t>Основные позиции по внедрению социального заказа:</a:t>
            </a:r>
            <a:endParaRPr sz="3400" b="1" dirty="0"/>
          </a:p>
        </p:txBody>
      </p:sp>
      <p:sp>
        <p:nvSpPr>
          <p:cNvPr id="3" name="object 3"/>
          <p:cNvSpPr txBox="1"/>
          <p:nvPr/>
        </p:nvSpPr>
        <p:spPr>
          <a:xfrm>
            <a:off x="342294" y="1553283"/>
            <a:ext cx="11382154" cy="442172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5715" indent="-228600" algn="just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300" algn="l"/>
              </a:tabLst>
            </a:pPr>
            <a:r>
              <a:rPr lang="ru-RU" sz="2400" spc="-5" dirty="0" err="1">
                <a:latin typeface="Times New Roman"/>
                <a:cs typeface="Times New Roman"/>
              </a:rPr>
              <a:t>Соцзаказ</a:t>
            </a:r>
            <a:r>
              <a:rPr lang="ru-RU" sz="2400" spc="-5" dirty="0">
                <a:latin typeface="Times New Roman"/>
                <a:cs typeface="Times New Roman"/>
              </a:rPr>
              <a:t> </a:t>
            </a:r>
            <a:r>
              <a:rPr sz="2400" spc="-20" dirty="0" err="1">
                <a:latin typeface="Times New Roman"/>
                <a:cs typeface="Times New Roman"/>
              </a:rPr>
              <a:t>включает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натуральные </a:t>
            </a:r>
            <a:r>
              <a:rPr sz="2400" spc="-10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400" spc="-15" dirty="0" err="1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показатели</a:t>
            </a:r>
            <a:r>
              <a:rPr sz="2400" spc="5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400" spc="5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</a:rPr>
              <a:t>(человеко-час) </a:t>
            </a:r>
            <a:r>
              <a:rPr sz="2400" spc="-25" dirty="0" err="1" smtClean="0">
                <a:latin typeface="Times New Roman"/>
                <a:cs typeface="Times New Roman"/>
              </a:rPr>
              <a:t>объема</a:t>
            </a:r>
            <a:r>
              <a:rPr sz="2400" spc="15" dirty="0" smtClean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на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2023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5" dirty="0">
                <a:latin typeface="Times New Roman"/>
                <a:cs typeface="Times New Roman"/>
              </a:rPr>
              <a:t>год</a:t>
            </a:r>
            <a:r>
              <a:rPr sz="2400" b="1" spc="-5" dirty="0">
                <a:latin typeface="Times New Roman"/>
                <a:cs typeface="Times New Roman"/>
              </a:rPr>
              <a:t> и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плановый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период</a:t>
            </a:r>
            <a:endParaRPr sz="2400" dirty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ts val="302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lang="ru-RU" sz="2400" spc="-15" dirty="0">
                <a:latin typeface="Times New Roman"/>
                <a:cs typeface="Times New Roman"/>
              </a:rPr>
              <a:t>В соответствии с Федеральным законом № 189-ФЗ применительно к системе дополнительного образования детей вводятся </a:t>
            </a:r>
            <a:r>
              <a:rPr lang="ru-RU" sz="2400" b="1" spc="-15" dirty="0">
                <a:latin typeface="Times New Roman"/>
                <a:cs typeface="Times New Roman"/>
              </a:rPr>
              <a:t>два способа </a:t>
            </a:r>
            <a:r>
              <a:rPr lang="ru-RU" sz="2400" spc="-15" dirty="0">
                <a:latin typeface="Times New Roman"/>
                <a:cs typeface="Times New Roman"/>
              </a:rPr>
              <a:t>реализации социального </a:t>
            </a:r>
            <a:r>
              <a:rPr lang="ru-RU" sz="2400" spc="-15" dirty="0" smtClean="0">
                <a:latin typeface="Times New Roman"/>
                <a:cs typeface="Times New Roman"/>
              </a:rPr>
              <a:t>заказа:</a:t>
            </a:r>
          </a:p>
          <a:p>
            <a:pPr marL="12700" marR="5080" algn="just">
              <a:lnSpc>
                <a:spcPts val="3020"/>
              </a:lnSpc>
              <a:spcBef>
                <a:spcPts val="1015"/>
              </a:spcBef>
              <a:tabLst>
                <a:tab pos="241300" algn="l"/>
              </a:tabLst>
            </a:pPr>
            <a:r>
              <a:rPr lang="ru-RU" sz="2400" spc="-15" dirty="0" smtClean="0">
                <a:latin typeface="Times New Roman"/>
                <a:cs typeface="Times New Roman"/>
              </a:rPr>
              <a:t> </a:t>
            </a:r>
            <a:r>
              <a:rPr lang="ru-RU" sz="2400" spc="-15" dirty="0">
                <a:latin typeface="Times New Roman"/>
                <a:cs typeface="Times New Roman"/>
              </a:rPr>
              <a:t>- через исполнение муниципального задания муниципальными учреждениями (неконкурентный способ отбора исполнителей услуг) </a:t>
            </a:r>
            <a:r>
              <a:rPr lang="ru-RU" sz="2400" spc="-15" dirty="0" smtClean="0">
                <a:latin typeface="Times New Roman"/>
                <a:cs typeface="Times New Roman"/>
              </a:rPr>
              <a:t> </a:t>
            </a:r>
          </a:p>
          <a:p>
            <a:pPr marL="12700" marR="5080" algn="just">
              <a:lnSpc>
                <a:spcPts val="3020"/>
              </a:lnSpc>
              <a:spcBef>
                <a:spcPts val="1015"/>
              </a:spcBef>
              <a:tabLst>
                <a:tab pos="241300" algn="l"/>
              </a:tabLst>
            </a:pPr>
            <a:r>
              <a:rPr lang="ru-RU" sz="2400" spc="-15" dirty="0" smtClean="0">
                <a:latin typeface="Times New Roman"/>
                <a:cs typeface="Times New Roman"/>
              </a:rPr>
              <a:t> - выбор </a:t>
            </a:r>
            <a:r>
              <a:rPr lang="ru-RU" sz="2400" spc="-15" dirty="0">
                <a:latin typeface="Times New Roman"/>
                <a:cs typeface="Times New Roman"/>
              </a:rPr>
              <a:t>потребителем исполнителя услуг с помощью социального сертификата (конкурентный способ</a:t>
            </a:r>
            <a:r>
              <a:rPr lang="ru-RU" sz="2400" spc="-15" dirty="0" smtClean="0">
                <a:latin typeface="Times New Roman"/>
                <a:cs typeface="Times New Roman"/>
              </a:rPr>
              <a:t>).</a:t>
            </a:r>
          </a:p>
          <a:p>
            <a:pPr marL="241300" marR="5080" indent="-228600" algn="just">
              <a:lnSpc>
                <a:spcPts val="3020"/>
              </a:lnSpc>
              <a:spcBef>
                <a:spcPts val="101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0" dirty="0" err="1" smtClean="0">
                <a:latin typeface="Times New Roman"/>
                <a:cs typeface="Times New Roman"/>
              </a:rPr>
              <a:t>Соцзаказ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формируется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на</a:t>
            </a:r>
            <a:r>
              <a:rPr sz="2400" b="1" dirty="0">
                <a:latin typeface="Times New Roman"/>
                <a:cs typeface="Times New Roman"/>
              </a:rPr>
              <a:t> срок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реализации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программ </a:t>
            </a:r>
            <a:r>
              <a:rPr sz="2400" spc="-685" dirty="0">
                <a:latin typeface="Times New Roman"/>
                <a:cs typeface="Times New Roman"/>
              </a:rPr>
              <a:t> </a:t>
            </a:r>
            <a:r>
              <a:rPr sz="2400" spc="-10" dirty="0" err="1">
                <a:latin typeface="Times New Roman"/>
                <a:cs typeface="Times New Roman"/>
              </a:rPr>
              <a:t>дополнительного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 err="1" smtClean="0">
                <a:latin typeface="Times New Roman"/>
                <a:cs typeface="Times New Roman"/>
              </a:rPr>
              <a:t>образования</a:t>
            </a:r>
            <a:endParaRPr lang="ru-RU" sz="2400" spc="-1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761" y="4170208"/>
            <a:ext cx="2811780" cy="1200329"/>
          </a:xfrm>
          <a:prstGeom prst="rect">
            <a:avLst/>
          </a:prstGeom>
          <a:ln w="2895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25"/>
              </a:lnSpc>
            </a:pPr>
            <a:r>
              <a:rPr sz="1600" b="1" spc="-15" dirty="0">
                <a:latin typeface="Times New Roman"/>
                <a:cs typeface="Times New Roman"/>
              </a:rPr>
              <a:t>Объем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оказания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-10" dirty="0" err="1">
                <a:latin typeface="Times New Roman"/>
                <a:cs typeface="Times New Roman"/>
              </a:rPr>
              <a:t>услуг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endParaRPr lang="ru-RU" sz="1600" b="1" spc="-20" dirty="0" smtClean="0">
              <a:latin typeface="Times New Roman"/>
              <a:cs typeface="Times New Roman"/>
            </a:endParaRPr>
          </a:p>
          <a:p>
            <a:pPr algn="ctr">
              <a:lnSpc>
                <a:spcPts val="1825"/>
              </a:lnSpc>
            </a:pPr>
            <a:r>
              <a:rPr sz="1600" spc="-10" dirty="0" err="1" smtClean="0">
                <a:latin typeface="Times New Roman"/>
                <a:cs typeface="Times New Roman"/>
              </a:rPr>
              <a:t>по</a:t>
            </a:r>
            <a:endParaRPr sz="1600" dirty="0">
              <a:latin typeface="Times New Roman"/>
              <a:cs typeface="Times New Roman"/>
            </a:endParaRPr>
          </a:p>
          <a:p>
            <a:pPr marL="139700" marR="134620" indent="-1270" algn="ctr">
              <a:lnSpc>
                <a:spcPct val="100000"/>
              </a:lnSpc>
            </a:pPr>
            <a:r>
              <a:rPr sz="1600" spc="-5" dirty="0">
                <a:latin typeface="Times New Roman"/>
                <a:cs typeface="Times New Roman"/>
              </a:rPr>
              <a:t>реализации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дополнительных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общеразвивающих программ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 err="1">
                <a:latin typeface="Times New Roman"/>
                <a:cs typeface="Times New Roman"/>
              </a:rPr>
              <a:t>для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 err="1" smtClean="0">
                <a:latin typeface="Times New Roman"/>
                <a:cs typeface="Times New Roman"/>
              </a:rPr>
              <a:t>детей</a:t>
            </a:r>
            <a:endParaRPr sz="1600" dirty="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321615" y="3512900"/>
            <a:ext cx="1053465" cy="616027"/>
            <a:chOff x="5334000" y="3218688"/>
            <a:chExt cx="1053465" cy="42418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4" name="object 4"/>
            <p:cNvSpPr/>
            <p:nvPr/>
          </p:nvSpPr>
          <p:spPr>
            <a:xfrm>
              <a:off x="5337047" y="3221736"/>
              <a:ext cx="1047115" cy="417830"/>
            </a:xfrm>
            <a:custGeom>
              <a:avLst/>
              <a:gdLst/>
              <a:ahLst/>
              <a:cxnLst/>
              <a:rect l="l" t="t" r="r" b="b"/>
              <a:pathLst>
                <a:path w="1047114" h="417829">
                  <a:moveTo>
                    <a:pt x="785240" y="0"/>
                  </a:moveTo>
                  <a:lnTo>
                    <a:pt x="261747" y="0"/>
                  </a:lnTo>
                  <a:lnTo>
                    <a:pt x="261747" y="208787"/>
                  </a:lnTo>
                  <a:lnTo>
                    <a:pt x="0" y="208787"/>
                  </a:lnTo>
                  <a:lnTo>
                    <a:pt x="523493" y="417575"/>
                  </a:lnTo>
                  <a:lnTo>
                    <a:pt x="1046988" y="208787"/>
                  </a:lnTo>
                  <a:lnTo>
                    <a:pt x="785240" y="208787"/>
                  </a:lnTo>
                  <a:lnTo>
                    <a:pt x="78524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37047" y="3221736"/>
              <a:ext cx="1047115" cy="417830"/>
            </a:xfrm>
            <a:custGeom>
              <a:avLst/>
              <a:gdLst/>
              <a:ahLst/>
              <a:cxnLst/>
              <a:rect l="l" t="t" r="r" b="b"/>
              <a:pathLst>
                <a:path w="1047114" h="417829">
                  <a:moveTo>
                    <a:pt x="0" y="208787"/>
                  </a:moveTo>
                  <a:lnTo>
                    <a:pt x="261747" y="208787"/>
                  </a:lnTo>
                  <a:lnTo>
                    <a:pt x="261747" y="0"/>
                  </a:lnTo>
                  <a:lnTo>
                    <a:pt x="785240" y="0"/>
                  </a:lnTo>
                  <a:lnTo>
                    <a:pt x="785240" y="208787"/>
                  </a:lnTo>
                  <a:lnTo>
                    <a:pt x="1046988" y="208787"/>
                  </a:lnTo>
                  <a:lnTo>
                    <a:pt x="523493" y="417575"/>
                  </a:lnTo>
                  <a:lnTo>
                    <a:pt x="0" y="208787"/>
                  </a:lnTo>
                  <a:close/>
                </a:path>
              </a:pathLst>
            </a:custGeom>
            <a:grpFill/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038605" y="2667761"/>
            <a:ext cx="9973952" cy="854721"/>
          </a:xfrm>
          <a:prstGeom prst="rect">
            <a:avLst/>
          </a:prstGeom>
          <a:ln w="28955">
            <a:solidFill>
              <a:srgbClr val="000000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lang="ru-RU" sz="2400" b="1" spc="-5" dirty="0">
                <a:latin typeface="Times New Roman"/>
                <a:cs typeface="Times New Roman"/>
              </a:rPr>
              <a:t>М</a:t>
            </a:r>
            <a:r>
              <a:rPr sz="2400" b="1" spc="-5" dirty="0" err="1">
                <a:latin typeface="Times New Roman"/>
                <a:cs typeface="Times New Roman"/>
              </a:rPr>
              <a:t>униципальный</a:t>
            </a:r>
            <a:r>
              <a:rPr lang="ru-RU" sz="2400" b="1" spc="-5" dirty="0">
                <a:latin typeface="Times New Roman"/>
                <a:cs typeface="Times New Roman"/>
              </a:rPr>
              <a:t> </a:t>
            </a:r>
            <a:r>
              <a:rPr sz="2400" b="1" dirty="0" err="1">
                <a:latin typeface="Times New Roman"/>
                <a:cs typeface="Times New Roman"/>
              </a:rPr>
              <a:t>социальный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10" dirty="0" err="1" smtClean="0">
                <a:latin typeface="Times New Roman"/>
                <a:cs typeface="Times New Roman"/>
              </a:rPr>
              <a:t>заказ</a:t>
            </a:r>
            <a:endParaRPr lang="ru-RU" sz="2400" b="1" spc="-10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1395" y="4161282"/>
            <a:ext cx="3409315" cy="383438"/>
          </a:xfrm>
          <a:prstGeom prst="rect">
            <a:avLst/>
          </a:prstGeom>
          <a:ln w="28955">
            <a:solidFill>
              <a:srgbClr val="0070C0"/>
            </a:solidFill>
          </a:ln>
        </p:spPr>
        <p:txBody>
          <a:bodyPr vert="horz" wrap="square" lIns="0" tIns="105410" rIns="0" bIns="0" rtlCol="0">
            <a:spAutoFit/>
          </a:bodyPr>
          <a:lstStyle/>
          <a:p>
            <a:pPr marL="479425">
              <a:lnSpc>
                <a:spcPct val="100000"/>
              </a:lnSpc>
              <a:spcBef>
                <a:spcPts val="830"/>
              </a:spcBef>
            </a:pPr>
            <a:r>
              <a:rPr lang="ru-RU" sz="1800" spc="-20" dirty="0">
                <a:latin typeface="Times New Roman"/>
                <a:cs typeface="Times New Roman"/>
              </a:rPr>
              <a:t>Муниципальное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задание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871395" y="4872721"/>
            <a:ext cx="3409315" cy="498475"/>
          </a:xfrm>
          <a:prstGeom prst="rect">
            <a:avLst/>
          </a:prstGeom>
          <a:ln w="28955">
            <a:solidFill>
              <a:srgbClr val="0070C0"/>
            </a:solidFill>
          </a:ln>
        </p:spPr>
        <p:txBody>
          <a:bodyPr vert="horz" wrap="square" lIns="0" tIns="104139" rIns="0" bIns="0" rtlCol="0">
            <a:spAutoFit/>
          </a:bodyPr>
          <a:lstStyle/>
          <a:p>
            <a:pPr marL="501015">
              <a:lnSpc>
                <a:spcPct val="100000"/>
              </a:lnSpc>
              <a:spcBef>
                <a:spcPts val="819"/>
              </a:spcBef>
            </a:pPr>
            <a:r>
              <a:rPr sz="1800" spc="-5" dirty="0">
                <a:latin typeface="Times New Roman"/>
                <a:cs typeface="Times New Roman"/>
              </a:rPr>
              <a:t>Социальный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сертификат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294053" y="4182821"/>
            <a:ext cx="574675" cy="340360"/>
            <a:chOff x="7263383" y="3739896"/>
            <a:chExt cx="574675" cy="34036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0" name="object 10"/>
            <p:cNvSpPr/>
            <p:nvPr/>
          </p:nvSpPr>
          <p:spPr>
            <a:xfrm>
              <a:off x="7266431" y="3742944"/>
              <a:ext cx="568960" cy="334010"/>
            </a:xfrm>
            <a:custGeom>
              <a:avLst/>
              <a:gdLst/>
              <a:ahLst/>
              <a:cxnLst/>
              <a:rect l="l" t="t" r="r" b="b"/>
              <a:pathLst>
                <a:path w="568959" h="334010">
                  <a:moveTo>
                    <a:pt x="401574" y="0"/>
                  </a:moveTo>
                  <a:lnTo>
                    <a:pt x="401574" y="83438"/>
                  </a:lnTo>
                  <a:lnTo>
                    <a:pt x="0" y="83438"/>
                  </a:lnTo>
                  <a:lnTo>
                    <a:pt x="0" y="250316"/>
                  </a:lnTo>
                  <a:lnTo>
                    <a:pt x="401574" y="250316"/>
                  </a:lnTo>
                  <a:lnTo>
                    <a:pt x="401574" y="333755"/>
                  </a:lnTo>
                  <a:lnTo>
                    <a:pt x="568451" y="166877"/>
                  </a:lnTo>
                  <a:lnTo>
                    <a:pt x="40157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266431" y="3742944"/>
              <a:ext cx="568960" cy="334010"/>
            </a:xfrm>
            <a:custGeom>
              <a:avLst/>
              <a:gdLst/>
              <a:ahLst/>
              <a:cxnLst/>
              <a:rect l="l" t="t" r="r" b="b"/>
              <a:pathLst>
                <a:path w="568959" h="334010">
                  <a:moveTo>
                    <a:pt x="0" y="83438"/>
                  </a:moveTo>
                  <a:lnTo>
                    <a:pt x="401574" y="83438"/>
                  </a:lnTo>
                  <a:lnTo>
                    <a:pt x="401574" y="0"/>
                  </a:lnTo>
                  <a:lnTo>
                    <a:pt x="568451" y="166877"/>
                  </a:lnTo>
                  <a:lnTo>
                    <a:pt x="401574" y="333755"/>
                  </a:lnTo>
                  <a:lnTo>
                    <a:pt x="401574" y="250316"/>
                  </a:lnTo>
                  <a:lnTo>
                    <a:pt x="0" y="250316"/>
                  </a:lnTo>
                  <a:lnTo>
                    <a:pt x="0" y="83438"/>
                  </a:lnTo>
                  <a:close/>
                </a:path>
              </a:pathLst>
            </a:custGeom>
            <a:grpFill/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7296720" y="4951778"/>
            <a:ext cx="574675" cy="340360"/>
            <a:chOff x="7263383" y="4433315"/>
            <a:chExt cx="574675" cy="340360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13" name="object 13"/>
            <p:cNvSpPr/>
            <p:nvPr/>
          </p:nvSpPr>
          <p:spPr>
            <a:xfrm>
              <a:off x="7266431" y="4436363"/>
              <a:ext cx="568960" cy="334010"/>
            </a:xfrm>
            <a:custGeom>
              <a:avLst/>
              <a:gdLst/>
              <a:ahLst/>
              <a:cxnLst/>
              <a:rect l="l" t="t" r="r" b="b"/>
              <a:pathLst>
                <a:path w="568959" h="334010">
                  <a:moveTo>
                    <a:pt x="401574" y="0"/>
                  </a:moveTo>
                  <a:lnTo>
                    <a:pt x="401574" y="83438"/>
                  </a:lnTo>
                  <a:lnTo>
                    <a:pt x="0" y="83438"/>
                  </a:lnTo>
                  <a:lnTo>
                    <a:pt x="0" y="250317"/>
                  </a:lnTo>
                  <a:lnTo>
                    <a:pt x="401574" y="250317"/>
                  </a:lnTo>
                  <a:lnTo>
                    <a:pt x="401574" y="333756"/>
                  </a:lnTo>
                  <a:lnTo>
                    <a:pt x="568451" y="166878"/>
                  </a:lnTo>
                  <a:lnTo>
                    <a:pt x="40157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266431" y="4436363"/>
              <a:ext cx="568960" cy="334010"/>
            </a:xfrm>
            <a:custGeom>
              <a:avLst/>
              <a:gdLst/>
              <a:ahLst/>
              <a:cxnLst/>
              <a:rect l="l" t="t" r="r" b="b"/>
              <a:pathLst>
                <a:path w="568959" h="334010">
                  <a:moveTo>
                    <a:pt x="0" y="83438"/>
                  </a:moveTo>
                  <a:lnTo>
                    <a:pt x="401574" y="83438"/>
                  </a:lnTo>
                  <a:lnTo>
                    <a:pt x="401574" y="0"/>
                  </a:lnTo>
                  <a:lnTo>
                    <a:pt x="568451" y="166878"/>
                  </a:lnTo>
                  <a:lnTo>
                    <a:pt x="401574" y="333756"/>
                  </a:lnTo>
                  <a:lnTo>
                    <a:pt x="401574" y="250317"/>
                  </a:lnTo>
                  <a:lnTo>
                    <a:pt x="0" y="250317"/>
                  </a:lnTo>
                  <a:lnTo>
                    <a:pt x="0" y="83438"/>
                  </a:lnTo>
                  <a:close/>
                </a:path>
              </a:pathLst>
            </a:custGeom>
            <a:grpFill/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554225" y="253110"/>
            <a:ext cx="90170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2920" marR="5080" indent="-1760855">
              <a:lnSpc>
                <a:spcPct val="100000"/>
              </a:lnSpc>
              <a:spcBef>
                <a:spcPts val="100"/>
              </a:spcBef>
            </a:pPr>
            <a:r>
              <a:rPr sz="1800" b="1" spc="-5" dirty="0" err="1">
                <a:latin typeface="Times New Roman"/>
                <a:cs typeface="Times New Roman"/>
              </a:rPr>
              <a:t>Определение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lang="ru-RU" sz="1800" b="1" spc="-20" dirty="0">
                <a:latin typeface="Times New Roman"/>
                <a:cs typeface="Times New Roman"/>
              </a:rPr>
              <a:t>муниципалитетом </a:t>
            </a:r>
            <a:r>
              <a:rPr sz="1800" b="1" spc="-15" dirty="0" err="1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объема</a:t>
            </a:r>
            <a:r>
              <a:rPr sz="1800" b="1" spc="5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услуги</a:t>
            </a:r>
            <a:r>
              <a:rPr sz="1800" b="1" spc="-10" dirty="0">
                <a:latin typeface="Times New Roman"/>
                <a:cs typeface="Times New Roman"/>
              </a:rPr>
              <a:t>, оказываемой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по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социальному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30" dirty="0">
                <a:latin typeface="Times New Roman"/>
                <a:cs typeface="Times New Roman"/>
              </a:rPr>
              <a:t>сертификату, </a:t>
            </a:r>
            <a:r>
              <a:rPr lang="ru-RU" sz="1800" b="1" spc="-30" dirty="0" smtClean="0">
                <a:latin typeface="Times New Roman"/>
                <a:cs typeface="Times New Roman"/>
              </a:rPr>
              <a:t> </a:t>
            </a:r>
            <a:r>
              <a:rPr sz="1800" b="1" spc="-434" dirty="0" smtClean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и </a:t>
            </a:r>
            <a:r>
              <a:rPr sz="1800" b="1" spc="-15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условия</a:t>
            </a:r>
            <a:r>
              <a:rPr sz="1800" b="1" spc="-5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предоставления</a:t>
            </a:r>
            <a:r>
              <a:rPr sz="1800" b="1" spc="35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социального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сертификата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729734" y="1099566"/>
            <a:ext cx="2310765" cy="867410"/>
          </a:xfrm>
          <a:custGeom>
            <a:avLst/>
            <a:gdLst/>
            <a:ahLst/>
            <a:cxnLst/>
            <a:rect l="l" t="t" r="r" b="b"/>
            <a:pathLst>
              <a:path w="2310765" h="867410">
                <a:moveTo>
                  <a:pt x="0" y="144525"/>
                </a:moveTo>
                <a:lnTo>
                  <a:pt x="7374" y="98868"/>
                </a:lnTo>
                <a:lnTo>
                  <a:pt x="27903" y="59198"/>
                </a:lnTo>
                <a:lnTo>
                  <a:pt x="59198" y="27903"/>
                </a:lnTo>
                <a:lnTo>
                  <a:pt x="98868" y="7374"/>
                </a:lnTo>
                <a:lnTo>
                  <a:pt x="144525" y="0"/>
                </a:lnTo>
                <a:lnTo>
                  <a:pt x="2165858" y="0"/>
                </a:lnTo>
                <a:lnTo>
                  <a:pt x="2211515" y="7374"/>
                </a:lnTo>
                <a:lnTo>
                  <a:pt x="2251185" y="27903"/>
                </a:lnTo>
                <a:lnTo>
                  <a:pt x="2282480" y="59198"/>
                </a:lnTo>
                <a:lnTo>
                  <a:pt x="2303009" y="98868"/>
                </a:lnTo>
                <a:lnTo>
                  <a:pt x="2310384" y="144525"/>
                </a:lnTo>
                <a:lnTo>
                  <a:pt x="2310384" y="722630"/>
                </a:lnTo>
                <a:lnTo>
                  <a:pt x="2303009" y="768287"/>
                </a:lnTo>
                <a:lnTo>
                  <a:pt x="2282480" y="807957"/>
                </a:lnTo>
                <a:lnTo>
                  <a:pt x="2251185" y="839252"/>
                </a:lnTo>
                <a:lnTo>
                  <a:pt x="2211515" y="859781"/>
                </a:lnTo>
                <a:lnTo>
                  <a:pt x="2165858" y="867156"/>
                </a:lnTo>
                <a:lnTo>
                  <a:pt x="144525" y="867156"/>
                </a:lnTo>
                <a:lnTo>
                  <a:pt x="98868" y="859781"/>
                </a:lnTo>
                <a:lnTo>
                  <a:pt x="59198" y="839252"/>
                </a:lnTo>
                <a:lnTo>
                  <a:pt x="27903" y="807957"/>
                </a:lnTo>
                <a:lnTo>
                  <a:pt x="7374" y="768287"/>
                </a:lnTo>
                <a:lnTo>
                  <a:pt x="0" y="722630"/>
                </a:lnTo>
                <a:lnTo>
                  <a:pt x="0" y="144525"/>
                </a:lnTo>
                <a:close/>
              </a:path>
            </a:pathLst>
          </a:custGeom>
          <a:ln w="28956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879340" y="1193672"/>
            <a:ext cx="201104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16255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показатели, 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характеризующие</a:t>
            </a:r>
            <a:r>
              <a:rPr sz="1400" b="1" spc="-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объем</a:t>
            </a:r>
            <a:endParaRPr sz="1400">
              <a:latin typeface="Times New Roman"/>
              <a:cs typeface="Times New Roman"/>
            </a:endParaRPr>
          </a:p>
          <a:p>
            <a:pPr marL="34290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оказания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услуги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267193" y="1099566"/>
            <a:ext cx="2308860" cy="867410"/>
          </a:xfrm>
          <a:custGeom>
            <a:avLst/>
            <a:gdLst/>
            <a:ahLst/>
            <a:cxnLst/>
            <a:rect l="l" t="t" r="r" b="b"/>
            <a:pathLst>
              <a:path w="2308859" h="867410">
                <a:moveTo>
                  <a:pt x="0" y="144525"/>
                </a:moveTo>
                <a:lnTo>
                  <a:pt x="7374" y="98868"/>
                </a:lnTo>
                <a:lnTo>
                  <a:pt x="27903" y="59198"/>
                </a:lnTo>
                <a:lnTo>
                  <a:pt x="59198" y="27903"/>
                </a:lnTo>
                <a:lnTo>
                  <a:pt x="98868" y="7374"/>
                </a:lnTo>
                <a:lnTo>
                  <a:pt x="144525" y="0"/>
                </a:lnTo>
                <a:lnTo>
                  <a:pt x="2164333" y="0"/>
                </a:lnTo>
                <a:lnTo>
                  <a:pt x="2209991" y="7374"/>
                </a:lnTo>
                <a:lnTo>
                  <a:pt x="2249661" y="27903"/>
                </a:lnTo>
                <a:lnTo>
                  <a:pt x="2280956" y="59198"/>
                </a:lnTo>
                <a:lnTo>
                  <a:pt x="2301485" y="98868"/>
                </a:lnTo>
                <a:lnTo>
                  <a:pt x="2308859" y="144525"/>
                </a:lnTo>
                <a:lnTo>
                  <a:pt x="2308859" y="722630"/>
                </a:lnTo>
                <a:lnTo>
                  <a:pt x="2301485" y="768287"/>
                </a:lnTo>
                <a:lnTo>
                  <a:pt x="2280956" y="807957"/>
                </a:lnTo>
                <a:lnTo>
                  <a:pt x="2249661" y="839252"/>
                </a:lnTo>
                <a:lnTo>
                  <a:pt x="2209991" y="859781"/>
                </a:lnTo>
                <a:lnTo>
                  <a:pt x="2164333" y="867156"/>
                </a:lnTo>
                <a:lnTo>
                  <a:pt x="144525" y="867156"/>
                </a:lnTo>
                <a:lnTo>
                  <a:pt x="98868" y="859781"/>
                </a:lnTo>
                <a:lnTo>
                  <a:pt x="59198" y="839252"/>
                </a:lnTo>
                <a:lnTo>
                  <a:pt x="27903" y="807957"/>
                </a:lnTo>
                <a:lnTo>
                  <a:pt x="7374" y="768287"/>
                </a:lnTo>
                <a:lnTo>
                  <a:pt x="0" y="722630"/>
                </a:lnTo>
                <a:lnTo>
                  <a:pt x="0" y="144525"/>
                </a:lnTo>
                <a:close/>
              </a:path>
            </a:pathLst>
          </a:custGeom>
          <a:ln w="2895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631683" y="1300352"/>
            <a:ext cx="157924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объем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финансового</a:t>
            </a:r>
            <a:endParaRPr sz="14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обеспечения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39517" y="1122425"/>
            <a:ext cx="2308860" cy="850900"/>
          </a:xfrm>
          <a:custGeom>
            <a:avLst/>
            <a:gdLst/>
            <a:ahLst/>
            <a:cxnLst/>
            <a:rect l="l" t="t" r="r" b="b"/>
            <a:pathLst>
              <a:path w="2308860" h="850900">
                <a:moveTo>
                  <a:pt x="0" y="141732"/>
                </a:moveTo>
                <a:lnTo>
                  <a:pt x="7229" y="96950"/>
                </a:lnTo>
                <a:lnTo>
                  <a:pt x="27358" y="58046"/>
                </a:lnTo>
                <a:lnTo>
                  <a:pt x="58046" y="27358"/>
                </a:lnTo>
                <a:lnTo>
                  <a:pt x="96950" y="7229"/>
                </a:lnTo>
                <a:lnTo>
                  <a:pt x="141731" y="0"/>
                </a:lnTo>
                <a:lnTo>
                  <a:pt x="2167128" y="0"/>
                </a:lnTo>
                <a:lnTo>
                  <a:pt x="2211909" y="7229"/>
                </a:lnTo>
                <a:lnTo>
                  <a:pt x="2250813" y="27358"/>
                </a:lnTo>
                <a:lnTo>
                  <a:pt x="2281501" y="58046"/>
                </a:lnTo>
                <a:lnTo>
                  <a:pt x="2301630" y="96950"/>
                </a:lnTo>
                <a:lnTo>
                  <a:pt x="2308860" y="141732"/>
                </a:lnTo>
                <a:lnTo>
                  <a:pt x="2308860" y="708660"/>
                </a:lnTo>
                <a:lnTo>
                  <a:pt x="2301630" y="753441"/>
                </a:lnTo>
                <a:lnTo>
                  <a:pt x="2281501" y="792345"/>
                </a:lnTo>
                <a:lnTo>
                  <a:pt x="2250813" y="823033"/>
                </a:lnTo>
                <a:lnTo>
                  <a:pt x="2211909" y="843162"/>
                </a:lnTo>
                <a:lnTo>
                  <a:pt x="2167128" y="850391"/>
                </a:lnTo>
                <a:lnTo>
                  <a:pt x="141731" y="850391"/>
                </a:lnTo>
                <a:lnTo>
                  <a:pt x="96950" y="843162"/>
                </a:lnTo>
                <a:lnTo>
                  <a:pt x="58046" y="823033"/>
                </a:lnTo>
                <a:lnTo>
                  <a:pt x="27358" y="792345"/>
                </a:lnTo>
                <a:lnTo>
                  <a:pt x="7229" y="753441"/>
                </a:lnTo>
                <a:lnTo>
                  <a:pt x="0" y="708660"/>
                </a:lnTo>
                <a:lnTo>
                  <a:pt x="0" y="141732"/>
                </a:lnTo>
                <a:close/>
              </a:path>
            </a:pathLst>
          </a:custGeom>
          <a:ln w="28956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340101" y="1207973"/>
            <a:ext cx="2105660" cy="667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658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показатели,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309245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характеризующие 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качество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оказания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услуги</a:t>
            </a:r>
            <a:endParaRPr sz="1400" dirty="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080000" y="2035810"/>
            <a:ext cx="266065" cy="234315"/>
            <a:chOff x="5080000" y="2035810"/>
            <a:chExt cx="266065" cy="234315"/>
          </a:xfrm>
          <a:solidFill>
            <a:schemeClr val="accent1"/>
          </a:solidFill>
        </p:grpSpPr>
        <p:sp>
          <p:nvSpPr>
            <p:cNvPr id="32" name="object 32"/>
            <p:cNvSpPr/>
            <p:nvPr/>
          </p:nvSpPr>
          <p:spPr>
            <a:xfrm>
              <a:off x="5086350" y="2042160"/>
              <a:ext cx="253365" cy="221615"/>
            </a:xfrm>
            <a:custGeom>
              <a:avLst/>
              <a:gdLst/>
              <a:ahLst/>
              <a:cxnLst/>
              <a:rect l="l" t="t" r="r" b="b"/>
              <a:pathLst>
                <a:path w="253364" h="221614">
                  <a:moveTo>
                    <a:pt x="125729" y="0"/>
                  </a:moveTo>
                  <a:lnTo>
                    <a:pt x="0" y="219963"/>
                  </a:lnTo>
                  <a:lnTo>
                    <a:pt x="253364" y="221234"/>
                  </a:lnTo>
                  <a:lnTo>
                    <a:pt x="125729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086350" y="2042160"/>
              <a:ext cx="253365" cy="221615"/>
            </a:xfrm>
            <a:custGeom>
              <a:avLst/>
              <a:gdLst/>
              <a:ahLst/>
              <a:cxnLst/>
              <a:rect l="l" t="t" r="r" b="b"/>
              <a:pathLst>
                <a:path w="253364" h="221614">
                  <a:moveTo>
                    <a:pt x="125729" y="0"/>
                  </a:moveTo>
                  <a:lnTo>
                    <a:pt x="253364" y="221234"/>
                  </a:lnTo>
                  <a:lnTo>
                    <a:pt x="0" y="219963"/>
                  </a:lnTo>
                  <a:lnTo>
                    <a:pt x="125729" y="0"/>
                  </a:lnTo>
                  <a:close/>
                </a:path>
              </a:pathLst>
            </a:custGeom>
            <a:grpFill/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5416677" y="2116327"/>
            <a:ext cx="15709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i="1" spc="-5" dirty="0">
                <a:latin typeface="Times New Roman"/>
                <a:cs typeface="Times New Roman"/>
              </a:rPr>
              <a:t>В</a:t>
            </a:r>
            <a:r>
              <a:rPr sz="1000" i="1" spc="-2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натуральных</a:t>
            </a:r>
            <a:r>
              <a:rPr sz="1000" i="1" spc="10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показателях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171681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7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531" y="491472"/>
            <a:ext cx="10906583" cy="6665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88900" rIns="0" bIns="0" rtlCol="0">
            <a:spAutoFit/>
          </a:bodyPr>
          <a:lstStyle/>
          <a:p>
            <a:pPr marL="12700" marR="5080" algn="ctr">
              <a:lnSpc>
                <a:spcPts val="4750"/>
              </a:lnSpc>
              <a:spcBef>
                <a:spcPts val="700"/>
              </a:spcBef>
            </a:pPr>
            <a:r>
              <a:rPr sz="3400" b="1" dirty="0"/>
              <a:t>Финансовое обеспечение соцзаказа в  системе ПФДО</a:t>
            </a:r>
          </a:p>
        </p:txBody>
      </p:sp>
      <p:sp>
        <p:nvSpPr>
          <p:cNvPr id="3" name="object 3"/>
          <p:cNvSpPr/>
          <p:nvPr/>
        </p:nvSpPr>
        <p:spPr>
          <a:xfrm>
            <a:off x="6816090" y="2039873"/>
            <a:ext cx="224154" cy="3107690"/>
          </a:xfrm>
          <a:custGeom>
            <a:avLst/>
            <a:gdLst/>
            <a:ahLst/>
            <a:cxnLst/>
            <a:rect l="l" t="t" r="r" b="b"/>
            <a:pathLst>
              <a:path w="224154" h="3107690">
                <a:moveTo>
                  <a:pt x="0" y="0"/>
                </a:moveTo>
                <a:lnTo>
                  <a:pt x="43594" y="0"/>
                </a:lnTo>
                <a:lnTo>
                  <a:pt x="79200" y="0"/>
                </a:lnTo>
                <a:lnTo>
                  <a:pt x="103209" y="0"/>
                </a:lnTo>
                <a:lnTo>
                  <a:pt x="112013" y="0"/>
                </a:lnTo>
                <a:lnTo>
                  <a:pt x="112013" y="1553717"/>
                </a:lnTo>
                <a:lnTo>
                  <a:pt x="120818" y="1553717"/>
                </a:lnTo>
                <a:lnTo>
                  <a:pt x="144827" y="1553717"/>
                </a:lnTo>
                <a:lnTo>
                  <a:pt x="180433" y="1553717"/>
                </a:lnTo>
                <a:lnTo>
                  <a:pt x="224027" y="1553717"/>
                </a:lnTo>
                <a:lnTo>
                  <a:pt x="180433" y="1553717"/>
                </a:lnTo>
                <a:lnTo>
                  <a:pt x="144827" y="1553717"/>
                </a:lnTo>
                <a:lnTo>
                  <a:pt x="120818" y="1553717"/>
                </a:lnTo>
                <a:lnTo>
                  <a:pt x="112013" y="1553717"/>
                </a:lnTo>
                <a:lnTo>
                  <a:pt x="112013" y="3107436"/>
                </a:lnTo>
                <a:lnTo>
                  <a:pt x="103209" y="3107436"/>
                </a:lnTo>
                <a:lnTo>
                  <a:pt x="79200" y="3107436"/>
                </a:lnTo>
                <a:lnTo>
                  <a:pt x="43594" y="3107436"/>
                </a:lnTo>
                <a:lnTo>
                  <a:pt x="0" y="3107436"/>
                </a:lnTo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62621" y="3281933"/>
            <a:ext cx="93281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6985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Times New Roman"/>
                <a:cs typeface="Times New Roman"/>
              </a:rPr>
              <a:t>Субсидия </a:t>
            </a:r>
            <a:r>
              <a:rPr sz="1400" b="1" spc="-5" dirty="0">
                <a:latin typeface="Times New Roman"/>
                <a:cs typeface="Times New Roman"/>
              </a:rPr>
              <a:t> из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бюджета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19516" y="1889760"/>
            <a:ext cx="2586355" cy="3406140"/>
          </a:xfrm>
          <a:custGeom>
            <a:avLst/>
            <a:gdLst/>
            <a:ahLst/>
            <a:cxnLst/>
            <a:rect l="l" t="t" r="r" b="b"/>
            <a:pathLst>
              <a:path w="2586354" h="3406140">
                <a:moveTo>
                  <a:pt x="0" y="3406140"/>
                </a:moveTo>
                <a:lnTo>
                  <a:pt x="2586228" y="3406140"/>
                </a:lnTo>
                <a:lnTo>
                  <a:pt x="2586228" y="0"/>
                </a:lnTo>
                <a:lnTo>
                  <a:pt x="0" y="0"/>
                </a:lnTo>
                <a:lnTo>
                  <a:pt x="0" y="3406140"/>
                </a:lnTo>
                <a:close/>
              </a:path>
            </a:pathLst>
          </a:custGeom>
          <a:ln w="1219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11591" y="2081022"/>
            <a:ext cx="24168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4629" indent="-21526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14629" algn="l"/>
                <a:tab pos="215265" algn="l"/>
                <a:tab pos="2227580" algn="l"/>
              </a:tabLst>
            </a:pPr>
            <a:r>
              <a:rPr sz="1400" spc="-10" smtClean="0">
                <a:latin typeface="Times New Roman"/>
                <a:cs typeface="Times New Roman"/>
              </a:rPr>
              <a:t>П</a:t>
            </a:r>
            <a:r>
              <a:rPr sz="1400" smtClean="0">
                <a:latin typeface="Times New Roman"/>
                <a:cs typeface="Times New Roman"/>
              </a:rPr>
              <a:t>р</a:t>
            </a:r>
            <a:r>
              <a:rPr sz="1400" spc="-25" smtClean="0">
                <a:latin typeface="Times New Roman"/>
                <a:cs typeface="Times New Roman"/>
              </a:rPr>
              <a:t>е</a:t>
            </a:r>
            <a:r>
              <a:rPr sz="1400" smtClean="0">
                <a:latin typeface="Times New Roman"/>
                <a:cs typeface="Times New Roman"/>
              </a:rPr>
              <a:t>д</a:t>
            </a:r>
            <a:r>
              <a:rPr sz="1400" spc="40" smtClean="0">
                <a:latin typeface="Times New Roman"/>
                <a:cs typeface="Times New Roman"/>
              </a:rPr>
              <a:t>о</a:t>
            </a:r>
            <a:r>
              <a:rPr sz="1400" smtClean="0">
                <a:latin typeface="Times New Roman"/>
                <a:cs typeface="Times New Roman"/>
              </a:rPr>
              <a:t>с</a:t>
            </a:r>
            <a:r>
              <a:rPr sz="1400" spc="10" smtClean="0">
                <a:latin typeface="Times New Roman"/>
                <a:cs typeface="Times New Roman"/>
              </a:rPr>
              <a:t>т</a:t>
            </a:r>
            <a:r>
              <a:rPr sz="1400" smtClean="0">
                <a:latin typeface="Times New Roman"/>
                <a:cs typeface="Times New Roman"/>
              </a:rPr>
              <a:t>а</a:t>
            </a:r>
            <a:r>
              <a:rPr sz="1400" spc="-30" smtClean="0">
                <a:latin typeface="Times New Roman"/>
                <a:cs typeface="Times New Roman"/>
              </a:rPr>
              <a:t>в</a:t>
            </a:r>
            <a:r>
              <a:rPr sz="1400" spc="-5" smtClean="0">
                <a:latin typeface="Times New Roman"/>
                <a:cs typeface="Times New Roman"/>
              </a:rPr>
              <a:t>л</a:t>
            </a:r>
            <a:r>
              <a:rPr sz="1400" smtClean="0">
                <a:latin typeface="Times New Roman"/>
                <a:cs typeface="Times New Roman"/>
              </a:rPr>
              <a:t>яе</a:t>
            </a:r>
            <a:r>
              <a:rPr sz="1400" spc="10" smtClean="0">
                <a:latin typeface="Times New Roman"/>
                <a:cs typeface="Times New Roman"/>
              </a:rPr>
              <a:t>т</a:t>
            </a:r>
            <a:r>
              <a:rPr sz="1400" smtClean="0">
                <a:latin typeface="Times New Roman"/>
                <a:cs typeface="Times New Roman"/>
              </a:rPr>
              <a:t>ся	на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11591" y="2294382"/>
            <a:ext cx="2418080" cy="2160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4629" marR="6350" algn="just">
              <a:lnSpc>
                <a:spcPct val="100000"/>
              </a:lnSpc>
              <a:spcBef>
                <a:spcPts val="105"/>
              </a:spcBef>
            </a:pPr>
            <a:r>
              <a:rPr sz="1400" dirty="0" err="1" smtClean="0">
                <a:latin typeface="Times New Roman"/>
                <a:cs typeface="Times New Roman"/>
              </a:rPr>
              <a:t>основании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err="1" smtClean="0">
                <a:latin typeface="Times New Roman"/>
                <a:cs typeface="Times New Roman"/>
              </a:rPr>
              <a:t>заключенного</a:t>
            </a:r>
            <a:r>
              <a:rPr sz="1400" spc="-10" dirty="0" smtClean="0">
                <a:latin typeface="Times New Roman"/>
                <a:cs typeface="Times New Roman"/>
              </a:rPr>
              <a:t> </a:t>
            </a:r>
            <a:r>
              <a:rPr sz="1400" spc="-335" dirty="0" smtClean="0">
                <a:latin typeface="Times New Roman"/>
                <a:cs typeface="Times New Roman"/>
              </a:rPr>
              <a:t> </a:t>
            </a:r>
            <a:r>
              <a:rPr sz="1400" spc="-5" dirty="0" err="1" smtClean="0">
                <a:latin typeface="Times New Roman"/>
                <a:cs typeface="Times New Roman"/>
              </a:rPr>
              <a:t>соглашения</a:t>
            </a:r>
            <a:r>
              <a:rPr sz="1400" spc="-5" dirty="0" smtClean="0">
                <a:latin typeface="Times New Roman"/>
                <a:cs typeface="Times New Roman"/>
              </a:rPr>
              <a:t>;</a:t>
            </a:r>
            <a:endParaRPr sz="1400" dirty="0" smtClean="0">
              <a:latin typeface="Times New Roman"/>
              <a:cs typeface="Times New Roman"/>
            </a:endParaRPr>
          </a:p>
          <a:p>
            <a:pPr marL="214629" marR="5715" indent="-215265" algn="just">
              <a:lnSpc>
                <a:spcPct val="100000"/>
              </a:lnSpc>
              <a:buFont typeface="Arial MT"/>
              <a:buChar char="•"/>
              <a:tabLst>
                <a:tab pos="215265" algn="l"/>
                <a:tab pos="2227580" algn="l"/>
              </a:tabLst>
            </a:pPr>
            <a:r>
              <a:rPr sz="1400" spc="-5" dirty="0" err="1" smtClean="0">
                <a:latin typeface="Times New Roman"/>
                <a:cs typeface="Times New Roman"/>
              </a:rPr>
              <a:t>Рас</a:t>
            </a:r>
            <a:r>
              <a:rPr sz="1400" spc="-25" dirty="0" err="1" smtClean="0">
                <a:latin typeface="Times New Roman"/>
                <a:cs typeface="Times New Roman"/>
              </a:rPr>
              <a:t>с</a:t>
            </a:r>
            <a:r>
              <a:rPr sz="1400" spc="-10" dirty="0" err="1" smtClean="0">
                <a:latin typeface="Times New Roman"/>
                <a:cs typeface="Times New Roman"/>
              </a:rPr>
              <a:t>ч</a:t>
            </a:r>
            <a:r>
              <a:rPr sz="1400" dirty="0" err="1" smtClean="0">
                <a:latin typeface="Times New Roman"/>
                <a:cs typeface="Times New Roman"/>
              </a:rPr>
              <a:t>и</a:t>
            </a:r>
            <a:r>
              <a:rPr sz="1400" spc="-15" dirty="0" err="1" smtClean="0">
                <a:latin typeface="Times New Roman"/>
                <a:cs typeface="Times New Roman"/>
              </a:rPr>
              <a:t>т</a:t>
            </a:r>
            <a:r>
              <a:rPr sz="1400" dirty="0" err="1" smtClean="0">
                <a:latin typeface="Times New Roman"/>
                <a:cs typeface="Times New Roman"/>
              </a:rPr>
              <a:t>ы</a:t>
            </a:r>
            <a:r>
              <a:rPr sz="1400" spc="-30" dirty="0" err="1" smtClean="0">
                <a:latin typeface="Times New Roman"/>
                <a:cs typeface="Times New Roman"/>
              </a:rPr>
              <a:t>в</a:t>
            </a:r>
            <a:r>
              <a:rPr sz="1400" dirty="0" err="1" smtClean="0">
                <a:latin typeface="Times New Roman"/>
                <a:cs typeface="Times New Roman"/>
              </a:rPr>
              <a:t>ае</a:t>
            </a:r>
            <a:r>
              <a:rPr sz="1400" spc="10" dirty="0" err="1" smtClean="0">
                <a:latin typeface="Times New Roman"/>
                <a:cs typeface="Times New Roman"/>
              </a:rPr>
              <a:t>т</a:t>
            </a:r>
            <a:r>
              <a:rPr sz="1400" dirty="0" err="1" smtClean="0">
                <a:latin typeface="Times New Roman"/>
                <a:cs typeface="Times New Roman"/>
              </a:rPr>
              <a:t>ся</a:t>
            </a:r>
            <a:r>
              <a:rPr sz="1400" dirty="0">
                <a:latin typeface="Times New Roman"/>
                <a:cs typeface="Times New Roman"/>
              </a:rPr>
              <a:t>	на  основании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нормативных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затрат,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применяемых</a:t>
            </a:r>
            <a:r>
              <a:rPr sz="1400" dirty="0">
                <a:latin typeface="Times New Roman"/>
                <a:cs typeface="Times New Roman"/>
              </a:rPr>
              <a:t> для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расчета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госзадания;</a:t>
            </a:r>
            <a:endParaRPr sz="1400" dirty="0">
              <a:latin typeface="Times New Roman"/>
              <a:cs typeface="Times New Roman"/>
            </a:endParaRPr>
          </a:p>
          <a:p>
            <a:pPr marL="214629" marR="5080" indent="-215265" algn="just">
              <a:lnSpc>
                <a:spcPct val="100000"/>
              </a:lnSpc>
              <a:buFont typeface="Arial MT"/>
              <a:buChar char="•"/>
              <a:tabLst>
                <a:tab pos="215265" algn="l"/>
              </a:tabLst>
            </a:pPr>
            <a:r>
              <a:rPr sz="1400" spc="-10" dirty="0">
                <a:latin typeface="Times New Roman"/>
                <a:cs typeface="Times New Roman"/>
              </a:rPr>
              <a:t>Включает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затраты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содержание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имущества;</a:t>
            </a:r>
          </a:p>
          <a:p>
            <a:pPr marL="214629" indent="-215265" algn="just">
              <a:lnSpc>
                <a:spcPct val="100000"/>
              </a:lnSpc>
              <a:buFont typeface="Arial MT"/>
              <a:buChar char="•"/>
              <a:tabLst>
                <a:tab pos="215265" algn="l"/>
              </a:tabLst>
            </a:pPr>
            <a:r>
              <a:rPr sz="1400" spc="-5" dirty="0">
                <a:latin typeface="Times New Roman"/>
                <a:cs typeface="Times New Roman"/>
              </a:rPr>
              <a:t>Целевое</a:t>
            </a:r>
            <a:r>
              <a:rPr sz="1400" spc="340" dirty="0">
                <a:latin typeface="Times New Roman"/>
                <a:cs typeface="Times New Roman"/>
              </a:rPr>
              <a:t>     </a:t>
            </a:r>
            <a:r>
              <a:rPr sz="1400" spc="-5" dirty="0">
                <a:latin typeface="Times New Roman"/>
                <a:cs typeface="Times New Roman"/>
              </a:rPr>
              <a:t>использование</a:t>
            </a:r>
            <a:endParaRPr sz="1400" dirty="0">
              <a:latin typeface="Times New Roman"/>
              <a:cs typeface="Times New Roman"/>
            </a:endParaRPr>
          </a:p>
          <a:p>
            <a:pPr marL="214629" algn="just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определяется  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достижением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9856343" y="4428490"/>
            <a:ext cx="9721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в</a:t>
            </a:r>
          </a:p>
          <a:p>
            <a:pPr marR="5715" algn="r">
              <a:lnSpc>
                <a:spcPct val="100000"/>
              </a:lnSpc>
              <a:tabLst>
                <a:tab pos="862330" algn="l"/>
              </a:tabLst>
            </a:pPr>
            <a:r>
              <a:rPr sz="1400" spc="-10" dirty="0">
                <a:latin typeface="Times New Roman"/>
                <a:cs typeface="Times New Roman"/>
              </a:rPr>
              <a:t>о</a:t>
            </a:r>
            <a:r>
              <a:rPr sz="1400" spc="-35" dirty="0">
                <a:latin typeface="Times New Roman"/>
                <a:cs typeface="Times New Roman"/>
              </a:rPr>
              <a:t>б</a:t>
            </a:r>
            <a:r>
              <a:rPr sz="1400" spc="-10" dirty="0">
                <a:latin typeface="Times New Roman"/>
                <a:cs typeface="Times New Roman"/>
              </a:rPr>
              <a:t>ъ</a:t>
            </a:r>
            <a:r>
              <a:rPr sz="1400" dirty="0">
                <a:latin typeface="Times New Roman"/>
                <a:cs typeface="Times New Roman"/>
              </a:rPr>
              <a:t>е</a:t>
            </a:r>
            <a:r>
              <a:rPr sz="1400" spc="-15" dirty="0">
                <a:latin typeface="Times New Roman"/>
                <a:cs typeface="Times New Roman"/>
              </a:rPr>
              <a:t>м</a:t>
            </a:r>
            <a:r>
              <a:rPr sz="1400" dirty="0">
                <a:latin typeface="Times New Roman"/>
                <a:cs typeface="Times New Roman"/>
              </a:rPr>
              <a:t>а	и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626475" y="4428490"/>
            <a:ext cx="117221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Times New Roman"/>
                <a:cs typeface="Times New Roman"/>
              </a:rPr>
              <a:t>у</a:t>
            </a:r>
            <a:r>
              <a:rPr sz="1400" spc="10" dirty="0">
                <a:latin typeface="Times New Roman"/>
                <a:cs typeface="Times New Roman"/>
              </a:rPr>
              <a:t>с</a:t>
            </a:r>
            <a:r>
              <a:rPr sz="1400" spc="5" dirty="0">
                <a:latin typeface="Times New Roman"/>
                <a:cs typeface="Times New Roman"/>
              </a:rPr>
              <a:t>т</a:t>
            </a:r>
            <a:r>
              <a:rPr sz="1400" dirty="0">
                <a:latin typeface="Times New Roman"/>
                <a:cs typeface="Times New Roman"/>
              </a:rPr>
              <a:t>ано</a:t>
            </a:r>
            <a:r>
              <a:rPr sz="1400" spc="-30" dirty="0">
                <a:latin typeface="Times New Roman"/>
                <a:cs typeface="Times New Roman"/>
              </a:rPr>
              <a:t>в</a:t>
            </a:r>
            <a:r>
              <a:rPr sz="1400" spc="-5" dirty="0">
                <a:latin typeface="Times New Roman"/>
                <a:cs typeface="Times New Roman"/>
              </a:rPr>
              <a:t>л</a:t>
            </a:r>
            <a:r>
              <a:rPr sz="1400" dirty="0">
                <a:latin typeface="Times New Roman"/>
                <a:cs typeface="Times New Roman"/>
              </a:rPr>
              <a:t>енн</a:t>
            </a:r>
            <a:r>
              <a:rPr sz="1400" spc="-10" dirty="0">
                <a:latin typeface="Times New Roman"/>
                <a:cs typeface="Times New Roman"/>
              </a:rPr>
              <a:t>ы</a:t>
            </a:r>
            <a:r>
              <a:rPr sz="1400" dirty="0">
                <a:latin typeface="Times New Roman"/>
                <a:cs typeface="Times New Roman"/>
              </a:rPr>
              <a:t>х  </a:t>
            </a:r>
            <a:r>
              <a:rPr sz="1400" spc="-10" dirty="0">
                <a:latin typeface="Times New Roman"/>
                <a:cs typeface="Times New Roman"/>
              </a:rPr>
              <a:t>соглашении 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качества</a:t>
            </a:r>
            <a:endParaRPr sz="1400" dirty="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382005" y="1988807"/>
            <a:ext cx="4269105" cy="688975"/>
            <a:chOff x="2382005" y="1988807"/>
            <a:chExt cx="4269105" cy="688975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82005" y="2040430"/>
              <a:ext cx="4268736" cy="53379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84120" y="1988807"/>
              <a:ext cx="4107179" cy="68886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395728" y="2054351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30">
                  <a:moveTo>
                    <a:pt x="411505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379730"/>
                  </a:lnTo>
                  <a:lnTo>
                    <a:pt x="5972" y="409277"/>
                  </a:lnTo>
                  <a:lnTo>
                    <a:pt x="22256" y="433419"/>
                  </a:lnTo>
                  <a:lnTo>
                    <a:pt x="46398" y="449703"/>
                  </a:lnTo>
                  <a:lnTo>
                    <a:pt x="75946" y="455675"/>
                  </a:lnTo>
                  <a:lnTo>
                    <a:pt x="4115054" y="455675"/>
                  </a:lnTo>
                  <a:lnTo>
                    <a:pt x="4144601" y="449703"/>
                  </a:lnTo>
                  <a:lnTo>
                    <a:pt x="4168743" y="433419"/>
                  </a:lnTo>
                  <a:lnTo>
                    <a:pt x="4185027" y="409277"/>
                  </a:lnTo>
                  <a:lnTo>
                    <a:pt x="4191000" y="379730"/>
                  </a:lnTo>
                  <a:lnTo>
                    <a:pt x="4191000" y="75946"/>
                  </a:lnTo>
                  <a:lnTo>
                    <a:pt x="4185027" y="46398"/>
                  </a:lnTo>
                  <a:lnTo>
                    <a:pt x="4168743" y="22256"/>
                  </a:lnTo>
                  <a:lnTo>
                    <a:pt x="4144601" y="5972"/>
                  </a:lnTo>
                  <a:lnTo>
                    <a:pt x="41150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95728" y="2054351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3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4115054" y="0"/>
                  </a:lnTo>
                  <a:lnTo>
                    <a:pt x="4144601" y="5972"/>
                  </a:lnTo>
                  <a:lnTo>
                    <a:pt x="4168743" y="22256"/>
                  </a:lnTo>
                  <a:lnTo>
                    <a:pt x="4185027" y="46398"/>
                  </a:lnTo>
                  <a:lnTo>
                    <a:pt x="4191000" y="75946"/>
                  </a:lnTo>
                  <a:lnTo>
                    <a:pt x="4191000" y="379730"/>
                  </a:lnTo>
                  <a:lnTo>
                    <a:pt x="4185027" y="409277"/>
                  </a:lnTo>
                  <a:lnTo>
                    <a:pt x="4168743" y="433419"/>
                  </a:lnTo>
                  <a:lnTo>
                    <a:pt x="4144601" y="449703"/>
                  </a:lnTo>
                  <a:lnTo>
                    <a:pt x="4115054" y="455675"/>
                  </a:lnTo>
                  <a:lnTo>
                    <a:pt x="75946" y="455675"/>
                  </a:lnTo>
                  <a:lnTo>
                    <a:pt x="46398" y="449703"/>
                  </a:lnTo>
                  <a:lnTo>
                    <a:pt x="22256" y="433419"/>
                  </a:lnTo>
                  <a:lnTo>
                    <a:pt x="5972" y="409277"/>
                  </a:lnTo>
                  <a:lnTo>
                    <a:pt x="0" y="379730"/>
                  </a:lnTo>
                  <a:lnTo>
                    <a:pt x="0" y="75946"/>
                  </a:lnTo>
                  <a:close/>
                </a:path>
              </a:pathLst>
            </a:custGeom>
            <a:ln w="12191">
              <a:solidFill>
                <a:srgbClr val="005F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604261" y="2051050"/>
            <a:ext cx="3770629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51230" marR="5080" indent="-939165">
              <a:lnSpc>
                <a:spcPct val="100000"/>
              </a:lnSpc>
              <a:spcBef>
                <a:spcPts val="105"/>
              </a:spcBef>
            </a:pPr>
            <a:r>
              <a:rPr lang="ru-RU" sz="1400" spc="-15" dirty="0">
                <a:latin typeface="Times New Roman"/>
                <a:cs typeface="Times New Roman"/>
              </a:rPr>
              <a:t>Государственные</a:t>
            </a:r>
            <a:r>
              <a:rPr lang="ru-RU" sz="1400" spc="-45" dirty="0">
                <a:latin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cs typeface="Times New Roman"/>
              </a:rPr>
              <a:t>(м</a:t>
            </a:r>
            <a:r>
              <a:rPr sz="1400" dirty="0" err="1">
                <a:latin typeface="Times New Roman"/>
                <a:cs typeface="Times New Roman"/>
              </a:rPr>
              <a:t>униципальные</a:t>
            </a:r>
            <a:r>
              <a:rPr lang="ru-RU" sz="1400" dirty="0">
                <a:latin typeface="Times New Roman"/>
                <a:cs typeface="Times New Roman"/>
              </a:rPr>
              <a:t>)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бюджетные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и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автономные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учреждения</a:t>
            </a:r>
          </a:p>
        </p:txBody>
      </p:sp>
      <p:grpSp>
        <p:nvGrpSpPr>
          <p:cNvPr id="16" name="object 16"/>
          <p:cNvGrpSpPr/>
          <p:nvPr/>
        </p:nvGrpSpPr>
        <p:grpSpPr>
          <a:xfrm>
            <a:off x="2382005" y="3079991"/>
            <a:ext cx="4269105" cy="688975"/>
            <a:chOff x="2382005" y="3079991"/>
            <a:chExt cx="4269105" cy="68897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82005" y="3131553"/>
              <a:ext cx="4268736" cy="53238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80132" y="3079991"/>
              <a:ext cx="3913632" cy="688860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2395728" y="3145535"/>
              <a:ext cx="4191000" cy="454659"/>
            </a:xfrm>
            <a:custGeom>
              <a:avLst/>
              <a:gdLst/>
              <a:ahLst/>
              <a:cxnLst/>
              <a:rect l="l" t="t" r="r" b="b"/>
              <a:pathLst>
                <a:path w="4191000" h="454660">
                  <a:moveTo>
                    <a:pt x="4115307" y="0"/>
                  </a:moveTo>
                  <a:lnTo>
                    <a:pt x="75692" y="0"/>
                  </a:lnTo>
                  <a:lnTo>
                    <a:pt x="46237" y="5951"/>
                  </a:lnTo>
                  <a:lnTo>
                    <a:pt x="22177" y="22177"/>
                  </a:lnTo>
                  <a:lnTo>
                    <a:pt x="5951" y="46237"/>
                  </a:lnTo>
                  <a:lnTo>
                    <a:pt x="0" y="75691"/>
                  </a:lnTo>
                  <a:lnTo>
                    <a:pt x="0" y="378460"/>
                  </a:lnTo>
                  <a:lnTo>
                    <a:pt x="5951" y="407914"/>
                  </a:lnTo>
                  <a:lnTo>
                    <a:pt x="22177" y="431974"/>
                  </a:lnTo>
                  <a:lnTo>
                    <a:pt x="46237" y="448200"/>
                  </a:lnTo>
                  <a:lnTo>
                    <a:pt x="75692" y="454151"/>
                  </a:lnTo>
                  <a:lnTo>
                    <a:pt x="4115307" y="454151"/>
                  </a:lnTo>
                  <a:lnTo>
                    <a:pt x="4144762" y="448200"/>
                  </a:lnTo>
                  <a:lnTo>
                    <a:pt x="4168822" y="431974"/>
                  </a:lnTo>
                  <a:lnTo>
                    <a:pt x="4185048" y="407914"/>
                  </a:lnTo>
                  <a:lnTo>
                    <a:pt x="4191000" y="378460"/>
                  </a:lnTo>
                  <a:lnTo>
                    <a:pt x="4191000" y="75691"/>
                  </a:lnTo>
                  <a:lnTo>
                    <a:pt x="4185048" y="46237"/>
                  </a:lnTo>
                  <a:lnTo>
                    <a:pt x="4168822" y="22177"/>
                  </a:lnTo>
                  <a:lnTo>
                    <a:pt x="4144762" y="5951"/>
                  </a:lnTo>
                  <a:lnTo>
                    <a:pt x="41153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95728" y="3145535"/>
              <a:ext cx="4191000" cy="454659"/>
            </a:xfrm>
            <a:custGeom>
              <a:avLst/>
              <a:gdLst/>
              <a:ahLst/>
              <a:cxnLst/>
              <a:rect l="l" t="t" r="r" b="b"/>
              <a:pathLst>
                <a:path w="4191000" h="454660">
                  <a:moveTo>
                    <a:pt x="0" y="75691"/>
                  </a:moveTo>
                  <a:lnTo>
                    <a:pt x="5951" y="46237"/>
                  </a:lnTo>
                  <a:lnTo>
                    <a:pt x="22177" y="22177"/>
                  </a:lnTo>
                  <a:lnTo>
                    <a:pt x="46237" y="5951"/>
                  </a:lnTo>
                  <a:lnTo>
                    <a:pt x="75692" y="0"/>
                  </a:lnTo>
                  <a:lnTo>
                    <a:pt x="4115307" y="0"/>
                  </a:lnTo>
                  <a:lnTo>
                    <a:pt x="4144762" y="5951"/>
                  </a:lnTo>
                  <a:lnTo>
                    <a:pt x="4168822" y="22177"/>
                  </a:lnTo>
                  <a:lnTo>
                    <a:pt x="4185048" y="46237"/>
                  </a:lnTo>
                  <a:lnTo>
                    <a:pt x="4191000" y="75691"/>
                  </a:lnTo>
                  <a:lnTo>
                    <a:pt x="4191000" y="378460"/>
                  </a:lnTo>
                  <a:lnTo>
                    <a:pt x="4185048" y="407914"/>
                  </a:lnTo>
                  <a:lnTo>
                    <a:pt x="4168822" y="431974"/>
                  </a:lnTo>
                  <a:lnTo>
                    <a:pt x="4144762" y="448200"/>
                  </a:lnTo>
                  <a:lnTo>
                    <a:pt x="4115307" y="454151"/>
                  </a:lnTo>
                  <a:lnTo>
                    <a:pt x="75692" y="454151"/>
                  </a:lnTo>
                  <a:lnTo>
                    <a:pt x="46237" y="448200"/>
                  </a:lnTo>
                  <a:lnTo>
                    <a:pt x="22177" y="431974"/>
                  </a:lnTo>
                  <a:lnTo>
                    <a:pt x="5951" y="407914"/>
                  </a:lnTo>
                  <a:lnTo>
                    <a:pt x="0" y="378460"/>
                  </a:lnTo>
                  <a:lnTo>
                    <a:pt x="0" y="75691"/>
                  </a:lnTo>
                  <a:close/>
                </a:path>
              </a:pathLst>
            </a:custGeom>
            <a:ln w="12192">
              <a:solidFill>
                <a:srgbClr val="005F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700273" y="3141091"/>
            <a:ext cx="3576954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03020" marR="5080" indent="-1290955">
              <a:lnSpc>
                <a:spcPct val="100000"/>
              </a:lnSpc>
              <a:spcBef>
                <a:spcPts val="105"/>
              </a:spcBef>
            </a:pPr>
            <a:r>
              <a:rPr sz="1400" spc="-15" dirty="0">
                <a:latin typeface="Times New Roman"/>
                <a:cs typeface="Times New Roman"/>
              </a:rPr>
              <a:t>Государственные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(муниципальные)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унитарные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предприятия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363723" y="2584691"/>
            <a:ext cx="4305300" cy="570230"/>
            <a:chOff x="2363723" y="2584691"/>
            <a:chExt cx="4305300" cy="570230"/>
          </a:xfrm>
        </p:grpSpPr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63723" y="2584691"/>
              <a:ext cx="4305300" cy="56998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20211" y="2657817"/>
              <a:ext cx="2592324" cy="47552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395727" y="2616707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30">
                  <a:moveTo>
                    <a:pt x="411505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379729"/>
                  </a:lnTo>
                  <a:lnTo>
                    <a:pt x="5972" y="409277"/>
                  </a:lnTo>
                  <a:lnTo>
                    <a:pt x="22256" y="433419"/>
                  </a:lnTo>
                  <a:lnTo>
                    <a:pt x="46398" y="449703"/>
                  </a:lnTo>
                  <a:lnTo>
                    <a:pt x="75946" y="455675"/>
                  </a:lnTo>
                  <a:lnTo>
                    <a:pt x="4115054" y="455675"/>
                  </a:lnTo>
                  <a:lnTo>
                    <a:pt x="4144601" y="449703"/>
                  </a:lnTo>
                  <a:lnTo>
                    <a:pt x="4168743" y="433419"/>
                  </a:lnTo>
                  <a:lnTo>
                    <a:pt x="4185027" y="409277"/>
                  </a:lnTo>
                  <a:lnTo>
                    <a:pt x="4191000" y="379729"/>
                  </a:lnTo>
                  <a:lnTo>
                    <a:pt x="4191000" y="75945"/>
                  </a:lnTo>
                  <a:lnTo>
                    <a:pt x="4185027" y="46398"/>
                  </a:lnTo>
                  <a:lnTo>
                    <a:pt x="4168743" y="22256"/>
                  </a:lnTo>
                  <a:lnTo>
                    <a:pt x="4144601" y="5972"/>
                  </a:lnTo>
                  <a:lnTo>
                    <a:pt x="41150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95727" y="2616707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3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4115054" y="0"/>
                  </a:lnTo>
                  <a:lnTo>
                    <a:pt x="4144601" y="5972"/>
                  </a:lnTo>
                  <a:lnTo>
                    <a:pt x="4168743" y="22256"/>
                  </a:lnTo>
                  <a:lnTo>
                    <a:pt x="4185027" y="46398"/>
                  </a:lnTo>
                  <a:lnTo>
                    <a:pt x="4191000" y="75945"/>
                  </a:lnTo>
                  <a:lnTo>
                    <a:pt x="4191000" y="379729"/>
                  </a:lnTo>
                  <a:lnTo>
                    <a:pt x="4185027" y="409277"/>
                  </a:lnTo>
                  <a:lnTo>
                    <a:pt x="4168743" y="433419"/>
                  </a:lnTo>
                  <a:lnTo>
                    <a:pt x="4144601" y="449703"/>
                  </a:lnTo>
                  <a:lnTo>
                    <a:pt x="4115054" y="455675"/>
                  </a:lnTo>
                  <a:lnTo>
                    <a:pt x="75946" y="455675"/>
                  </a:lnTo>
                  <a:lnTo>
                    <a:pt x="46398" y="449703"/>
                  </a:lnTo>
                  <a:lnTo>
                    <a:pt x="22256" y="433419"/>
                  </a:lnTo>
                  <a:lnTo>
                    <a:pt x="5972" y="409277"/>
                  </a:lnTo>
                  <a:lnTo>
                    <a:pt x="0" y="379729"/>
                  </a:lnTo>
                  <a:lnTo>
                    <a:pt x="0" y="75945"/>
                  </a:lnTo>
                  <a:close/>
                </a:path>
              </a:pathLst>
            </a:custGeom>
            <a:ln w="12191">
              <a:solidFill>
                <a:srgbClr val="005F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340353" y="2719832"/>
            <a:ext cx="23006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Некоммерческие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организации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363723" y="3640810"/>
            <a:ext cx="4305300" cy="568960"/>
            <a:chOff x="2363723" y="3640810"/>
            <a:chExt cx="4305300" cy="568960"/>
          </a:xfrm>
        </p:grpSpPr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63723" y="3640810"/>
              <a:ext cx="4305300" cy="568477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395471" y="3713950"/>
              <a:ext cx="2241804" cy="475526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395727" y="3672840"/>
              <a:ext cx="4191000" cy="454659"/>
            </a:xfrm>
            <a:custGeom>
              <a:avLst/>
              <a:gdLst/>
              <a:ahLst/>
              <a:cxnLst/>
              <a:rect l="l" t="t" r="r" b="b"/>
              <a:pathLst>
                <a:path w="4191000" h="454660">
                  <a:moveTo>
                    <a:pt x="4115307" y="0"/>
                  </a:moveTo>
                  <a:lnTo>
                    <a:pt x="75692" y="0"/>
                  </a:lnTo>
                  <a:lnTo>
                    <a:pt x="46237" y="5951"/>
                  </a:lnTo>
                  <a:lnTo>
                    <a:pt x="22177" y="22177"/>
                  </a:lnTo>
                  <a:lnTo>
                    <a:pt x="5951" y="46237"/>
                  </a:lnTo>
                  <a:lnTo>
                    <a:pt x="0" y="75692"/>
                  </a:lnTo>
                  <a:lnTo>
                    <a:pt x="0" y="378460"/>
                  </a:lnTo>
                  <a:lnTo>
                    <a:pt x="5951" y="407914"/>
                  </a:lnTo>
                  <a:lnTo>
                    <a:pt x="22177" y="431974"/>
                  </a:lnTo>
                  <a:lnTo>
                    <a:pt x="46237" y="448200"/>
                  </a:lnTo>
                  <a:lnTo>
                    <a:pt x="75692" y="454152"/>
                  </a:lnTo>
                  <a:lnTo>
                    <a:pt x="4115307" y="454152"/>
                  </a:lnTo>
                  <a:lnTo>
                    <a:pt x="4144762" y="448200"/>
                  </a:lnTo>
                  <a:lnTo>
                    <a:pt x="4168822" y="431974"/>
                  </a:lnTo>
                  <a:lnTo>
                    <a:pt x="4185048" y="407914"/>
                  </a:lnTo>
                  <a:lnTo>
                    <a:pt x="4191000" y="378460"/>
                  </a:lnTo>
                  <a:lnTo>
                    <a:pt x="4191000" y="75692"/>
                  </a:lnTo>
                  <a:lnTo>
                    <a:pt x="4185048" y="46237"/>
                  </a:lnTo>
                  <a:lnTo>
                    <a:pt x="4168822" y="22177"/>
                  </a:lnTo>
                  <a:lnTo>
                    <a:pt x="4144762" y="5951"/>
                  </a:lnTo>
                  <a:lnTo>
                    <a:pt x="41153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95727" y="3672840"/>
              <a:ext cx="4191000" cy="454659"/>
            </a:xfrm>
            <a:custGeom>
              <a:avLst/>
              <a:gdLst/>
              <a:ahLst/>
              <a:cxnLst/>
              <a:rect l="l" t="t" r="r" b="b"/>
              <a:pathLst>
                <a:path w="4191000" h="454660">
                  <a:moveTo>
                    <a:pt x="0" y="75692"/>
                  </a:moveTo>
                  <a:lnTo>
                    <a:pt x="5951" y="46237"/>
                  </a:lnTo>
                  <a:lnTo>
                    <a:pt x="22177" y="22177"/>
                  </a:lnTo>
                  <a:lnTo>
                    <a:pt x="46237" y="5951"/>
                  </a:lnTo>
                  <a:lnTo>
                    <a:pt x="75692" y="0"/>
                  </a:lnTo>
                  <a:lnTo>
                    <a:pt x="4115307" y="0"/>
                  </a:lnTo>
                  <a:lnTo>
                    <a:pt x="4144762" y="5951"/>
                  </a:lnTo>
                  <a:lnTo>
                    <a:pt x="4168822" y="22177"/>
                  </a:lnTo>
                  <a:lnTo>
                    <a:pt x="4185048" y="46237"/>
                  </a:lnTo>
                  <a:lnTo>
                    <a:pt x="4191000" y="75692"/>
                  </a:lnTo>
                  <a:lnTo>
                    <a:pt x="4191000" y="378460"/>
                  </a:lnTo>
                  <a:lnTo>
                    <a:pt x="4185048" y="407914"/>
                  </a:lnTo>
                  <a:lnTo>
                    <a:pt x="4168822" y="431974"/>
                  </a:lnTo>
                  <a:lnTo>
                    <a:pt x="4144762" y="448200"/>
                  </a:lnTo>
                  <a:lnTo>
                    <a:pt x="4115307" y="454152"/>
                  </a:lnTo>
                  <a:lnTo>
                    <a:pt x="75692" y="454152"/>
                  </a:lnTo>
                  <a:lnTo>
                    <a:pt x="46237" y="448200"/>
                  </a:lnTo>
                  <a:lnTo>
                    <a:pt x="22177" y="431974"/>
                  </a:lnTo>
                  <a:lnTo>
                    <a:pt x="5951" y="407914"/>
                  </a:lnTo>
                  <a:lnTo>
                    <a:pt x="0" y="378460"/>
                  </a:lnTo>
                  <a:lnTo>
                    <a:pt x="0" y="75692"/>
                  </a:lnTo>
                  <a:close/>
                </a:path>
              </a:pathLst>
            </a:custGeom>
            <a:ln w="12192">
              <a:solidFill>
                <a:srgbClr val="005F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515614" y="3775709"/>
            <a:ext cx="19500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Хозяйственные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общества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2363723" y="4131551"/>
            <a:ext cx="4305300" cy="570230"/>
            <a:chOff x="2363723" y="4131551"/>
            <a:chExt cx="4305300" cy="570230"/>
          </a:xfrm>
        </p:grpSpPr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63723" y="4131551"/>
              <a:ext cx="4305300" cy="56998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003803" y="4204677"/>
              <a:ext cx="3023616" cy="475526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395727" y="4163568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29">
                  <a:moveTo>
                    <a:pt x="411505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379729"/>
                  </a:lnTo>
                  <a:lnTo>
                    <a:pt x="5972" y="409277"/>
                  </a:lnTo>
                  <a:lnTo>
                    <a:pt x="22256" y="433419"/>
                  </a:lnTo>
                  <a:lnTo>
                    <a:pt x="46398" y="449703"/>
                  </a:lnTo>
                  <a:lnTo>
                    <a:pt x="75946" y="455675"/>
                  </a:lnTo>
                  <a:lnTo>
                    <a:pt x="4115054" y="455675"/>
                  </a:lnTo>
                  <a:lnTo>
                    <a:pt x="4144601" y="449703"/>
                  </a:lnTo>
                  <a:lnTo>
                    <a:pt x="4168743" y="433419"/>
                  </a:lnTo>
                  <a:lnTo>
                    <a:pt x="4185027" y="409277"/>
                  </a:lnTo>
                  <a:lnTo>
                    <a:pt x="4191000" y="379729"/>
                  </a:lnTo>
                  <a:lnTo>
                    <a:pt x="4191000" y="75945"/>
                  </a:lnTo>
                  <a:lnTo>
                    <a:pt x="4185027" y="46398"/>
                  </a:lnTo>
                  <a:lnTo>
                    <a:pt x="4168743" y="22256"/>
                  </a:lnTo>
                  <a:lnTo>
                    <a:pt x="4144601" y="5972"/>
                  </a:lnTo>
                  <a:lnTo>
                    <a:pt x="41150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395727" y="4163568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29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4115054" y="0"/>
                  </a:lnTo>
                  <a:lnTo>
                    <a:pt x="4144601" y="5972"/>
                  </a:lnTo>
                  <a:lnTo>
                    <a:pt x="4168743" y="22256"/>
                  </a:lnTo>
                  <a:lnTo>
                    <a:pt x="4185027" y="46398"/>
                  </a:lnTo>
                  <a:lnTo>
                    <a:pt x="4191000" y="75945"/>
                  </a:lnTo>
                  <a:lnTo>
                    <a:pt x="4191000" y="379729"/>
                  </a:lnTo>
                  <a:lnTo>
                    <a:pt x="4185027" y="409277"/>
                  </a:lnTo>
                  <a:lnTo>
                    <a:pt x="4168743" y="433419"/>
                  </a:lnTo>
                  <a:lnTo>
                    <a:pt x="4144601" y="449703"/>
                  </a:lnTo>
                  <a:lnTo>
                    <a:pt x="4115054" y="455675"/>
                  </a:lnTo>
                  <a:lnTo>
                    <a:pt x="75946" y="455675"/>
                  </a:lnTo>
                  <a:lnTo>
                    <a:pt x="46398" y="449703"/>
                  </a:lnTo>
                  <a:lnTo>
                    <a:pt x="22256" y="433419"/>
                  </a:lnTo>
                  <a:lnTo>
                    <a:pt x="5972" y="409277"/>
                  </a:lnTo>
                  <a:lnTo>
                    <a:pt x="0" y="379729"/>
                  </a:lnTo>
                  <a:lnTo>
                    <a:pt x="0" y="75945"/>
                  </a:lnTo>
                  <a:close/>
                </a:path>
              </a:pathLst>
            </a:custGeom>
            <a:ln w="12191">
              <a:solidFill>
                <a:srgbClr val="005F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123945" y="4266641"/>
            <a:ext cx="273177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Индивидуальные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предприниматели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363723" y="4698479"/>
            <a:ext cx="4305300" cy="570230"/>
            <a:chOff x="2363723" y="4698479"/>
            <a:chExt cx="4305300" cy="570230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63723" y="4698479"/>
              <a:ext cx="4305300" cy="569988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00271" y="4771606"/>
              <a:ext cx="1632203" cy="475526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395727" y="4730496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29">
                  <a:moveTo>
                    <a:pt x="4115054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379729"/>
                  </a:lnTo>
                  <a:lnTo>
                    <a:pt x="5972" y="409277"/>
                  </a:lnTo>
                  <a:lnTo>
                    <a:pt x="22256" y="433419"/>
                  </a:lnTo>
                  <a:lnTo>
                    <a:pt x="46398" y="449703"/>
                  </a:lnTo>
                  <a:lnTo>
                    <a:pt x="75946" y="455675"/>
                  </a:lnTo>
                  <a:lnTo>
                    <a:pt x="4115054" y="455675"/>
                  </a:lnTo>
                  <a:lnTo>
                    <a:pt x="4144601" y="449703"/>
                  </a:lnTo>
                  <a:lnTo>
                    <a:pt x="4168743" y="433419"/>
                  </a:lnTo>
                  <a:lnTo>
                    <a:pt x="4185027" y="409277"/>
                  </a:lnTo>
                  <a:lnTo>
                    <a:pt x="4191000" y="379729"/>
                  </a:lnTo>
                  <a:lnTo>
                    <a:pt x="4191000" y="75945"/>
                  </a:lnTo>
                  <a:lnTo>
                    <a:pt x="4185027" y="46398"/>
                  </a:lnTo>
                  <a:lnTo>
                    <a:pt x="4168743" y="22256"/>
                  </a:lnTo>
                  <a:lnTo>
                    <a:pt x="4144601" y="5972"/>
                  </a:lnTo>
                  <a:lnTo>
                    <a:pt x="41150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395727" y="4730496"/>
              <a:ext cx="4191000" cy="455930"/>
            </a:xfrm>
            <a:custGeom>
              <a:avLst/>
              <a:gdLst/>
              <a:ahLst/>
              <a:cxnLst/>
              <a:rect l="l" t="t" r="r" b="b"/>
              <a:pathLst>
                <a:path w="4191000" h="455929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4115054" y="0"/>
                  </a:lnTo>
                  <a:lnTo>
                    <a:pt x="4144601" y="5972"/>
                  </a:lnTo>
                  <a:lnTo>
                    <a:pt x="4168743" y="22256"/>
                  </a:lnTo>
                  <a:lnTo>
                    <a:pt x="4185027" y="46398"/>
                  </a:lnTo>
                  <a:lnTo>
                    <a:pt x="4191000" y="75945"/>
                  </a:lnTo>
                  <a:lnTo>
                    <a:pt x="4191000" y="379729"/>
                  </a:lnTo>
                  <a:lnTo>
                    <a:pt x="4185027" y="409277"/>
                  </a:lnTo>
                  <a:lnTo>
                    <a:pt x="4168743" y="433419"/>
                  </a:lnTo>
                  <a:lnTo>
                    <a:pt x="4144601" y="449703"/>
                  </a:lnTo>
                  <a:lnTo>
                    <a:pt x="4115054" y="455675"/>
                  </a:lnTo>
                  <a:lnTo>
                    <a:pt x="75946" y="455675"/>
                  </a:lnTo>
                  <a:lnTo>
                    <a:pt x="46398" y="449703"/>
                  </a:lnTo>
                  <a:lnTo>
                    <a:pt x="22256" y="433419"/>
                  </a:lnTo>
                  <a:lnTo>
                    <a:pt x="5972" y="409277"/>
                  </a:lnTo>
                  <a:lnTo>
                    <a:pt x="0" y="379729"/>
                  </a:lnTo>
                  <a:lnTo>
                    <a:pt x="0" y="75945"/>
                  </a:lnTo>
                  <a:close/>
                </a:path>
              </a:pathLst>
            </a:custGeom>
            <a:ln w="12192">
              <a:solidFill>
                <a:srgbClr val="005F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820414" y="4834509"/>
            <a:ext cx="13411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Ф</a:t>
            </a:r>
            <a:r>
              <a:rPr sz="1400" dirty="0">
                <a:latin typeface="Times New Roman"/>
                <a:cs typeface="Times New Roman"/>
              </a:rPr>
              <a:t>изич</a:t>
            </a:r>
            <a:r>
              <a:rPr sz="1400" spc="35" dirty="0">
                <a:latin typeface="Times New Roman"/>
                <a:cs typeface="Times New Roman"/>
              </a:rPr>
              <a:t>е</a:t>
            </a:r>
            <a:r>
              <a:rPr sz="1400" dirty="0">
                <a:latin typeface="Times New Roman"/>
                <a:cs typeface="Times New Roman"/>
              </a:rPr>
              <a:t>ск</a:t>
            </a:r>
            <a:r>
              <a:rPr sz="1400" spc="5" dirty="0">
                <a:latin typeface="Times New Roman"/>
                <a:cs typeface="Times New Roman"/>
              </a:rPr>
              <a:t>и</a:t>
            </a:r>
            <a:r>
              <a:rPr sz="1400" dirty="0">
                <a:latin typeface="Times New Roman"/>
                <a:cs typeface="Times New Roman"/>
              </a:rPr>
              <a:t>е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</a:t>
            </a:r>
            <a:r>
              <a:rPr sz="1400" dirty="0">
                <a:latin typeface="Times New Roman"/>
                <a:cs typeface="Times New Roman"/>
              </a:rPr>
              <a:t>ица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97965" y="2025522"/>
            <a:ext cx="487680" cy="988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614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31445">
              <a:lnSpc>
                <a:spcPct val="100000"/>
              </a:lnSpc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624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635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268349" y="3981957"/>
            <a:ext cx="3683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816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751838" y="2000250"/>
            <a:ext cx="680085" cy="3077210"/>
          </a:xfrm>
          <a:custGeom>
            <a:avLst/>
            <a:gdLst/>
            <a:ahLst/>
            <a:cxnLst/>
            <a:rect l="l" t="t" r="r" b="b"/>
            <a:pathLst>
              <a:path w="680085" h="3077210">
                <a:moveTo>
                  <a:pt x="644651" y="3076956"/>
                </a:moveTo>
                <a:lnTo>
                  <a:pt x="527768" y="3076956"/>
                </a:lnTo>
                <a:lnTo>
                  <a:pt x="432339" y="3076956"/>
                </a:lnTo>
                <a:lnTo>
                  <a:pt x="368010" y="3076956"/>
                </a:lnTo>
                <a:lnTo>
                  <a:pt x="344424" y="3076956"/>
                </a:lnTo>
                <a:lnTo>
                  <a:pt x="344424" y="2128266"/>
                </a:lnTo>
                <a:lnTo>
                  <a:pt x="320837" y="2128266"/>
                </a:lnTo>
                <a:lnTo>
                  <a:pt x="256508" y="2128266"/>
                </a:lnTo>
                <a:lnTo>
                  <a:pt x="161079" y="2128266"/>
                </a:lnTo>
                <a:lnTo>
                  <a:pt x="44195" y="2128266"/>
                </a:lnTo>
                <a:lnTo>
                  <a:pt x="161079" y="2128266"/>
                </a:lnTo>
                <a:lnTo>
                  <a:pt x="256508" y="2128266"/>
                </a:lnTo>
                <a:lnTo>
                  <a:pt x="320837" y="2128266"/>
                </a:lnTo>
                <a:lnTo>
                  <a:pt x="344424" y="2128266"/>
                </a:lnTo>
                <a:lnTo>
                  <a:pt x="344424" y="1179576"/>
                </a:lnTo>
                <a:lnTo>
                  <a:pt x="368010" y="1179576"/>
                </a:lnTo>
                <a:lnTo>
                  <a:pt x="432339" y="1179576"/>
                </a:lnTo>
                <a:lnTo>
                  <a:pt x="527768" y="1179576"/>
                </a:lnTo>
                <a:lnTo>
                  <a:pt x="644651" y="1179576"/>
                </a:lnTo>
              </a:path>
              <a:path w="680085" h="3077210">
                <a:moveTo>
                  <a:pt x="679704" y="1094232"/>
                </a:moveTo>
                <a:lnTo>
                  <a:pt x="548919" y="1094232"/>
                </a:lnTo>
                <a:lnTo>
                  <a:pt x="442102" y="1094232"/>
                </a:lnTo>
                <a:lnTo>
                  <a:pt x="370076" y="1094232"/>
                </a:lnTo>
                <a:lnTo>
                  <a:pt x="343662" y="1094232"/>
                </a:lnTo>
                <a:lnTo>
                  <a:pt x="343662" y="883158"/>
                </a:lnTo>
                <a:lnTo>
                  <a:pt x="317247" y="883158"/>
                </a:lnTo>
                <a:lnTo>
                  <a:pt x="245221" y="883158"/>
                </a:lnTo>
                <a:lnTo>
                  <a:pt x="138404" y="883158"/>
                </a:lnTo>
                <a:lnTo>
                  <a:pt x="7619" y="883158"/>
                </a:lnTo>
                <a:lnTo>
                  <a:pt x="138404" y="883158"/>
                </a:lnTo>
                <a:lnTo>
                  <a:pt x="245221" y="883158"/>
                </a:lnTo>
                <a:lnTo>
                  <a:pt x="317247" y="883158"/>
                </a:lnTo>
                <a:lnTo>
                  <a:pt x="343662" y="883158"/>
                </a:lnTo>
                <a:lnTo>
                  <a:pt x="343662" y="579120"/>
                </a:lnTo>
                <a:lnTo>
                  <a:pt x="370076" y="579120"/>
                </a:lnTo>
                <a:lnTo>
                  <a:pt x="442102" y="579120"/>
                </a:lnTo>
                <a:lnTo>
                  <a:pt x="548919" y="579120"/>
                </a:lnTo>
                <a:lnTo>
                  <a:pt x="679704" y="579120"/>
                </a:lnTo>
              </a:path>
              <a:path w="680085" h="3077210">
                <a:moveTo>
                  <a:pt x="673607" y="513588"/>
                </a:moveTo>
                <a:lnTo>
                  <a:pt x="542490" y="513588"/>
                </a:lnTo>
                <a:lnTo>
                  <a:pt x="435435" y="513588"/>
                </a:lnTo>
                <a:lnTo>
                  <a:pt x="363265" y="513588"/>
                </a:lnTo>
                <a:lnTo>
                  <a:pt x="336804" y="513588"/>
                </a:lnTo>
                <a:lnTo>
                  <a:pt x="336804" y="303149"/>
                </a:lnTo>
                <a:lnTo>
                  <a:pt x="310342" y="303149"/>
                </a:lnTo>
                <a:lnTo>
                  <a:pt x="238172" y="303149"/>
                </a:lnTo>
                <a:lnTo>
                  <a:pt x="131117" y="303149"/>
                </a:lnTo>
                <a:lnTo>
                  <a:pt x="0" y="303149"/>
                </a:lnTo>
                <a:lnTo>
                  <a:pt x="131117" y="303149"/>
                </a:lnTo>
                <a:lnTo>
                  <a:pt x="238172" y="303149"/>
                </a:lnTo>
                <a:lnTo>
                  <a:pt x="310342" y="303149"/>
                </a:lnTo>
                <a:lnTo>
                  <a:pt x="336804" y="303149"/>
                </a:lnTo>
                <a:lnTo>
                  <a:pt x="336804" y="0"/>
                </a:lnTo>
                <a:lnTo>
                  <a:pt x="363265" y="0"/>
                </a:lnTo>
                <a:lnTo>
                  <a:pt x="435435" y="0"/>
                </a:lnTo>
                <a:lnTo>
                  <a:pt x="542490" y="0"/>
                </a:lnTo>
                <a:lnTo>
                  <a:pt x="673607" y="0"/>
                </a:lnTo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21893" y="2077592"/>
            <a:ext cx="2857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ВР</a:t>
            </a:r>
            <a:endParaRPr sz="16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1893" y="1545716"/>
            <a:ext cx="75628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imes New Roman"/>
                <a:cs typeface="Times New Roman"/>
              </a:rPr>
              <a:t>Начиная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с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lang="ru-RU" sz="1800" b="1" spc="5" dirty="0">
                <a:latin typeface="Times New Roman"/>
                <a:cs typeface="Times New Roman"/>
              </a:rPr>
              <a:t>0</a:t>
            </a:r>
            <a:r>
              <a:rPr sz="1800" b="1" dirty="0">
                <a:latin typeface="Times New Roman"/>
                <a:cs typeface="Times New Roman"/>
              </a:rPr>
              <a:t>1.01.2023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5" dirty="0" smtClean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используются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следующие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группы</a:t>
            </a:r>
            <a:r>
              <a:rPr sz="1800" spc="-30" dirty="0">
                <a:latin typeface="Times New Roman"/>
                <a:cs typeface="Times New Roman"/>
              </a:rPr>
              <a:t> кодов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вида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расходов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F668270-39E6-9A18-E20F-82A3617BE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37" y="1316742"/>
            <a:ext cx="11074377" cy="4351338"/>
          </a:xfrm>
        </p:spPr>
        <p:txBody>
          <a:bodyPr>
            <a:noAutofit/>
          </a:bodyPr>
          <a:lstStyle/>
          <a:p>
            <a:r>
              <a:rPr lang="ru-RU" sz="1500" b="1" dirty="0" smtClean="0">
                <a:solidFill>
                  <a:srgbClr val="FF0000"/>
                </a:solidFill>
              </a:rPr>
              <a:t>Решение </a:t>
            </a:r>
            <a:r>
              <a:rPr lang="ru-RU" sz="1500" b="1" dirty="0">
                <a:solidFill>
                  <a:srgbClr val="FF0000"/>
                </a:solidFill>
              </a:rPr>
              <a:t>об организации муниципальных услуг в социальной </a:t>
            </a:r>
            <a:r>
              <a:rPr lang="ru-RU" sz="1500" b="1" dirty="0" smtClean="0">
                <a:solidFill>
                  <a:srgbClr val="FF0000"/>
                </a:solidFill>
              </a:rPr>
              <a:t>сфере</a:t>
            </a:r>
          </a:p>
          <a:p>
            <a:r>
              <a:rPr lang="ru-RU" sz="1500" b="1" dirty="0"/>
              <a:t>Порядок формирования муниципальных социальных </a:t>
            </a:r>
            <a:r>
              <a:rPr lang="ru-RU" sz="1500" b="1" dirty="0" smtClean="0"/>
              <a:t>заказов</a:t>
            </a:r>
            <a:endParaRPr lang="ru-RU" sz="1500" b="1" dirty="0"/>
          </a:p>
          <a:p>
            <a:r>
              <a:rPr lang="ru-RU" sz="1500" b="1" dirty="0"/>
              <a:t>Порядок формирования реестра исполнителей услуг по социальному сертификату</a:t>
            </a:r>
          </a:p>
          <a:p>
            <a:r>
              <a:rPr lang="ru-RU" sz="1500" b="1" dirty="0"/>
              <a:t>Порядок формирования социального сертификата в электронном виде</a:t>
            </a:r>
          </a:p>
          <a:p>
            <a:r>
              <a:rPr lang="ru-RU" sz="1500" b="1" dirty="0" smtClean="0"/>
              <a:t>Правила </a:t>
            </a:r>
            <a:r>
              <a:rPr lang="ru-RU" sz="1500" b="1" dirty="0"/>
              <a:t>заключения в электронной форме и подписания усиленной квалифицированной электронной подписью </a:t>
            </a:r>
          </a:p>
          <a:p>
            <a:r>
              <a:rPr lang="ru-RU" sz="1500" b="1" dirty="0"/>
              <a:t>Порядок предоставления субсидий по муниципальному социальному заказу</a:t>
            </a:r>
          </a:p>
          <a:p>
            <a:r>
              <a:rPr lang="ru-RU" sz="1500" b="1" dirty="0" smtClean="0"/>
              <a:t>Типовую форму </a:t>
            </a:r>
            <a:r>
              <a:rPr lang="ru-RU" sz="1500" b="1" dirty="0"/>
              <a:t>соглашения, заключаемого по результатам отбора исполнителей </a:t>
            </a:r>
            <a:r>
              <a:rPr lang="ru-RU" sz="1500" b="1" dirty="0" smtClean="0"/>
              <a:t>муниципальных)услуг </a:t>
            </a:r>
            <a:r>
              <a:rPr lang="ru-RU" sz="1500" b="1" dirty="0"/>
              <a:t>в социальной сфере </a:t>
            </a:r>
            <a:endParaRPr lang="ru-RU" sz="1500" b="1" dirty="0" smtClean="0"/>
          </a:p>
          <a:p>
            <a:r>
              <a:rPr lang="ru-RU" sz="1500" b="1" dirty="0" smtClean="0"/>
              <a:t>Утвердить </a:t>
            </a:r>
            <a:r>
              <a:rPr lang="ru-RU" sz="1500" b="1" dirty="0"/>
              <a:t>муниципальный социальный заказ</a:t>
            </a:r>
          </a:p>
          <a:p>
            <a:r>
              <a:rPr lang="ru-RU" sz="1500" b="1" dirty="0" smtClean="0"/>
              <a:t>Внести </a:t>
            </a:r>
            <a:r>
              <a:rPr lang="ru-RU" sz="1500" b="1" dirty="0"/>
              <a:t>изменения в положение о персонифицированном дополнительном образовании детей</a:t>
            </a:r>
          </a:p>
          <a:p>
            <a:r>
              <a:rPr lang="ru-RU" sz="1500" b="1" dirty="0"/>
              <a:t>Т</a:t>
            </a:r>
            <a:r>
              <a:rPr lang="ru-RU" sz="1500" b="1" dirty="0" smtClean="0"/>
              <a:t>ребования </a:t>
            </a:r>
            <a:r>
              <a:rPr lang="ru-RU" sz="1500" b="1" dirty="0"/>
              <a:t>к условиям и порядку оказания муниципальных услуг в социальной сфере</a:t>
            </a:r>
          </a:p>
          <a:p>
            <a:r>
              <a:rPr lang="ru-RU" sz="1500" b="1" dirty="0"/>
              <a:t>В</a:t>
            </a:r>
            <a:r>
              <a:rPr lang="ru-RU" sz="1500" b="1" dirty="0" smtClean="0"/>
              <a:t>нести </a:t>
            </a:r>
            <a:r>
              <a:rPr lang="ru-RU" sz="1500" b="1" dirty="0"/>
              <a:t>изменения в муниципальную программу развития для реализации </a:t>
            </a:r>
            <a:r>
              <a:rPr lang="ru-RU" sz="1500" b="1" dirty="0" err="1"/>
              <a:t>соцзаказа</a:t>
            </a:r>
            <a:endParaRPr lang="ru-RU" sz="1500" b="1" dirty="0"/>
          </a:p>
          <a:p>
            <a:r>
              <a:rPr lang="ru-RU" sz="1500" b="1" dirty="0" smtClean="0"/>
              <a:t>Внести </a:t>
            </a:r>
            <a:r>
              <a:rPr lang="ru-RU" sz="1500" b="1" dirty="0"/>
              <a:t>изменения в решение о бюджете для целей реализации </a:t>
            </a:r>
            <a:r>
              <a:rPr lang="ru-RU" sz="1500" b="1" dirty="0" err="1"/>
              <a:t>соцзаказа</a:t>
            </a:r>
            <a:endParaRPr lang="ru-RU" sz="1500" b="1" dirty="0"/>
          </a:p>
          <a:p>
            <a:r>
              <a:rPr lang="ru-RU" sz="1500" b="1" dirty="0"/>
              <a:t>П</a:t>
            </a:r>
            <a:r>
              <a:rPr lang="ru-RU" sz="1500" b="1" dirty="0" smtClean="0"/>
              <a:t>орядок </a:t>
            </a:r>
            <a:r>
              <a:rPr lang="ru-RU" sz="1500" b="1" dirty="0"/>
              <a:t>определения нормативных затрат по муниципальному социальному заказу/утвердить нормативные затраты</a:t>
            </a:r>
          </a:p>
          <a:p>
            <a:r>
              <a:rPr lang="ru-RU" sz="1500" b="1" dirty="0"/>
              <a:t>В</a:t>
            </a:r>
            <a:r>
              <a:rPr lang="ru-RU" sz="1500" b="1" dirty="0" smtClean="0"/>
              <a:t>нести </a:t>
            </a:r>
            <a:r>
              <a:rPr lang="ru-RU" sz="1500" b="1" dirty="0"/>
              <a:t>изменения в программу персонифицированного финансирования для целей реализации </a:t>
            </a:r>
            <a:r>
              <a:rPr lang="ru-RU" sz="1500" b="1" dirty="0" err="1"/>
              <a:t>соцзаказа</a:t>
            </a:r>
            <a:endParaRPr lang="ru-RU" sz="1500" b="1" dirty="0"/>
          </a:p>
          <a:p>
            <a:r>
              <a:rPr lang="ru-RU" sz="1500" b="1" dirty="0"/>
              <a:t>П</a:t>
            </a:r>
            <a:r>
              <a:rPr lang="ru-RU" sz="1500" b="1" dirty="0" smtClean="0"/>
              <a:t>орядок </a:t>
            </a:r>
            <a:r>
              <a:rPr lang="ru-RU" sz="1500" b="1" dirty="0"/>
              <a:t>заключения соглашений о предоставлении субсидий по </a:t>
            </a:r>
            <a:r>
              <a:rPr lang="ru-RU" sz="1500" b="1" dirty="0" err="1"/>
              <a:t>соцзаказу</a:t>
            </a:r>
            <a:endParaRPr lang="ru-RU" sz="1500" b="1" dirty="0"/>
          </a:p>
        </p:txBody>
      </p:sp>
      <p:sp>
        <p:nvSpPr>
          <p:cNvPr id="4" name="object 2">
            <a:extLst>
              <a:ext uri="{FF2B5EF4-FFF2-40B4-BE49-F238E27FC236}">
                <a16:creationId xmlns="" xmlns:a16="http://schemas.microsoft.com/office/drawing/2014/main" id="{81361C1B-1D03-79D5-5533-11182E0B77E4}"/>
              </a:ext>
            </a:extLst>
          </p:cNvPr>
          <p:cNvSpPr txBox="1">
            <a:spLocks/>
          </p:cNvSpPr>
          <p:nvPr/>
        </p:nvSpPr>
        <p:spPr>
          <a:xfrm>
            <a:off x="700531" y="501635"/>
            <a:ext cx="10906583" cy="6462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wrap="square" lIns="0" tIns="889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 algn="ctr">
              <a:lnSpc>
                <a:spcPts val="4750"/>
              </a:lnSpc>
              <a:spcBef>
                <a:spcPts val="700"/>
              </a:spcBef>
            </a:pPr>
            <a:r>
              <a:rPr lang="ru-RU" sz="2800" b="1" dirty="0"/>
              <a:t>Перечень документов, которые необходимо принять МО до 01.09.2023</a:t>
            </a:r>
          </a:p>
        </p:txBody>
      </p:sp>
    </p:spTree>
    <p:extLst>
      <p:ext uri="{BB962C8B-B14F-4D97-AF65-F5344CB8AC3E}">
        <p14:creationId xmlns:p14="http://schemas.microsoft.com/office/powerpoint/2010/main" val="13634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1066</Words>
  <Application>Microsoft Office PowerPoint</Application>
  <PresentationFormat>Произвольный</PresentationFormat>
  <Paragraphs>136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Нормативно-правовое регулирование формирования  социального заказа</vt:lpstr>
      <vt:lpstr>Нормативно-правовое регулирование формирования  социального заказа</vt:lpstr>
      <vt:lpstr>Нормативное правовое регулирование формирования  социального заказа</vt:lpstr>
      <vt:lpstr>Формирование социального заказа</vt:lpstr>
      <vt:lpstr>Основные позиции по внедрению социального заказа:</vt:lpstr>
      <vt:lpstr>Презентация PowerPoint</vt:lpstr>
      <vt:lpstr>Финансовое обеспечение соцзаказа в  системе ПФДО</vt:lpstr>
      <vt:lpstr>Презентация PowerPoint</vt:lpstr>
      <vt:lpstr>Сайт Министерства финансов РФ https://minfin.gov.ru/ru/perfomance/budget/social_tools/social_order/dop/ </vt:lpstr>
      <vt:lpstr>Контактные данные для консультаций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Нормативное правовое регулирование формирования  социального заказа</dc:title>
  <dc:creator>Екатерина Золотова</dc:creator>
  <cp:lastModifiedBy>Светлана Александровна Арлашина</cp:lastModifiedBy>
  <cp:revision>39</cp:revision>
  <dcterms:created xsi:type="dcterms:W3CDTF">2023-03-10T06:12:49Z</dcterms:created>
  <dcterms:modified xsi:type="dcterms:W3CDTF">2023-06-02T11:57:26Z</dcterms:modified>
</cp:coreProperties>
</file>